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25" d="100"/>
          <a:sy n="125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D07F74-B648-46B2-4AE3-6E4A24D86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659CAC-1AA9-AA31-06F2-36EEA5318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DDEEE1-7BF1-CD15-7DFF-20157E39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9D31A9-1B00-A8F9-5DBC-859776730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48323F-9865-5BC8-48AB-3BEA7AA3D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965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9D8D8-79CD-F79D-59EB-6FF71B79A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0D9E6F-0F58-4C82-0606-B5CBB5892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DAE5C3-02AD-0585-2643-96B7162F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A859B1-D73A-9903-D64D-6E8CCEED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FDE38E-E84F-B5FD-BD0F-2C1268A96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618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60266E-2B64-F8BF-700B-980019592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8F5737-52C6-81F5-635E-9199A24FB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88A805-78C4-45FA-2979-C63E15C0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E12165-F175-085B-E11A-054B2D532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11BFB7-6947-BA55-24BE-412D78C2F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756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595F6-8047-7502-CCF3-340CCE089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4546FE-DC0B-4B7E-4920-1B687571A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F2AEC8-EFF4-7FA7-CCEC-DABE6995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77ECF8-D080-4ADA-8990-576632600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33EAD5-57A5-1563-1A1B-F38A1138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229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A442F3-2C62-2BB1-CCD7-21C978B75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D8BA76-20F1-276F-3E97-65DD5021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A4400E-D9A8-7FDD-20CB-35308EE87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8DBEAD-D04A-7A87-F73B-54929E30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19FFA5-64D7-1557-7F71-66E45C32B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0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CF831-B6CE-350A-D49C-0A74D1690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EFFE95-949B-9CF9-2AA5-42E2E1A9D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5C8D9D-7EA7-F5DF-628E-F733BD9D4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ADF2F9-60E4-BACD-05E9-9749FE8DC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6495A0-D2A0-A301-792E-8621915B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D4F065-29CD-82D7-C87C-E87AD2A55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416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B3FF2-A752-2545-DA53-2D8092985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37A176-3808-AE73-8ADD-34D394F86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D73E79-B67E-09A2-406B-D2F81CABA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47746A5-61D8-BF02-C434-1956DC23A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01D76BD-B7E5-E73B-C74E-3C89E27420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7012AB5-58C2-DE8E-9F3B-99A0CE92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37B7E66-854C-81DA-8306-7E574A47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D1ECCF0-D15E-7934-0D30-00F1E0F8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590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B599D-CA63-597A-69E7-A5B1D3AE1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D2CB4A4-8ED2-7F9D-4F78-D30BAB64A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477D77-2540-9742-8950-82496DE1C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69E9FD3-D2A6-2E2D-8909-D383FC12F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918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140F7DE-9967-841B-57FB-1545AE539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C844D88-0AB0-F9FB-1DAD-2C1197A14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D5E4DE-FC46-3BCB-7FF2-17A4F240E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96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EEA87-F979-7C37-25C7-E12E75027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D8FD9F-0575-49F1-4187-84EFDC9E5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2BCF2A-41F1-FCED-C0DC-858DAE88B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5D8B05-3F60-EA50-7521-DDA42DE0A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8DF7FE-C5AA-EBB1-4BA9-6C02CDFF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D3BACD-267A-3444-C66E-F0FBD0A41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263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2F6A1B-D6A1-2707-81BA-6F1B4413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FA92C2B-D948-A8AE-1B73-507C543725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423026-D848-807C-1D4C-8E7FE8788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16903F-58E3-48DB-2498-7675CF6E6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98F6E1-11B8-F969-4E29-BD2A8E0E7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4CFB23-A3DF-241C-2B37-A6403A924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977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BA1C3F-7366-7929-9927-7EB99F5F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5B9D48-EFB0-6389-EABE-1D795188E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0C58B7-FCAE-A0D3-86C6-3BEA9A82E0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4F2FA-923B-6943-A999-EB542EC15D59}" type="datetimeFigureOut">
              <a:rPr lang="es-CO" smtClean="0"/>
              <a:t>21/09/23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70304F-3D9B-8776-F66D-3417172C4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287393-A91E-A45A-CE83-F7CB5D83CD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07660-1C88-5346-B2E5-3D73B4D5420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161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30B6186-0D41-7CA2-32C7-5E2A9C98D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488938"/>
              </p:ext>
            </p:extLst>
          </p:nvPr>
        </p:nvGraphicFramePr>
        <p:xfrm>
          <a:off x="303180" y="2293074"/>
          <a:ext cx="11585640" cy="3494883"/>
        </p:xfrm>
        <a:graphic>
          <a:graphicData uri="http://schemas.openxmlformats.org/drawingml/2006/table">
            <a:tbl>
              <a:tblPr/>
              <a:tblGrid>
                <a:gridCol w="1421711">
                  <a:extLst>
                    <a:ext uri="{9D8B030D-6E8A-4147-A177-3AD203B41FA5}">
                      <a16:colId xmlns:a16="http://schemas.microsoft.com/office/drawing/2014/main" val="3570310095"/>
                    </a:ext>
                  </a:extLst>
                </a:gridCol>
                <a:gridCol w="1234447">
                  <a:extLst>
                    <a:ext uri="{9D8B030D-6E8A-4147-A177-3AD203B41FA5}">
                      <a16:colId xmlns:a16="http://schemas.microsoft.com/office/drawing/2014/main" val="1871518633"/>
                    </a:ext>
                  </a:extLst>
                </a:gridCol>
                <a:gridCol w="2323403">
                  <a:extLst>
                    <a:ext uri="{9D8B030D-6E8A-4147-A177-3AD203B41FA5}">
                      <a16:colId xmlns:a16="http://schemas.microsoft.com/office/drawing/2014/main" val="1705158366"/>
                    </a:ext>
                  </a:extLst>
                </a:gridCol>
                <a:gridCol w="935901">
                  <a:extLst>
                    <a:ext uri="{9D8B030D-6E8A-4147-A177-3AD203B41FA5}">
                      <a16:colId xmlns:a16="http://schemas.microsoft.com/office/drawing/2014/main" val="1716666086"/>
                    </a:ext>
                  </a:extLst>
                </a:gridCol>
                <a:gridCol w="1509992">
                  <a:extLst>
                    <a:ext uri="{9D8B030D-6E8A-4147-A177-3AD203B41FA5}">
                      <a16:colId xmlns:a16="http://schemas.microsoft.com/office/drawing/2014/main" val="835377561"/>
                    </a:ext>
                  </a:extLst>
                </a:gridCol>
                <a:gridCol w="1242937">
                  <a:extLst>
                    <a:ext uri="{9D8B030D-6E8A-4147-A177-3AD203B41FA5}">
                      <a16:colId xmlns:a16="http://schemas.microsoft.com/office/drawing/2014/main" val="1140047682"/>
                    </a:ext>
                  </a:extLst>
                </a:gridCol>
                <a:gridCol w="1352651">
                  <a:extLst>
                    <a:ext uri="{9D8B030D-6E8A-4147-A177-3AD203B41FA5}">
                      <a16:colId xmlns:a16="http://schemas.microsoft.com/office/drawing/2014/main" val="2546384050"/>
                    </a:ext>
                  </a:extLst>
                </a:gridCol>
                <a:gridCol w="943045">
                  <a:extLst>
                    <a:ext uri="{9D8B030D-6E8A-4147-A177-3AD203B41FA5}">
                      <a16:colId xmlns:a16="http://schemas.microsoft.com/office/drawing/2014/main" val="2892083639"/>
                    </a:ext>
                  </a:extLst>
                </a:gridCol>
                <a:gridCol w="621553">
                  <a:extLst>
                    <a:ext uri="{9D8B030D-6E8A-4147-A177-3AD203B41FA5}">
                      <a16:colId xmlns:a16="http://schemas.microsoft.com/office/drawing/2014/main" val="3260885616"/>
                    </a:ext>
                  </a:extLst>
                </a:gridCol>
              </a:tblGrid>
              <a:tr h="32209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Reporte de No Conformidades</a:t>
                      </a:r>
                      <a:endParaRPr lang="es-CO" sz="14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 de Acción</a:t>
                      </a:r>
                    </a:p>
                  </a:txBody>
                  <a:tcPr marL="6491" marR="6491" marT="649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72803"/>
                  </a:ext>
                </a:extLst>
              </a:tr>
              <a:tr h="17229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Cláusula</a:t>
                      </a:r>
                      <a:endParaRPr lang="es-CO" sz="105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Tipo</a:t>
                      </a:r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Descripción de la situación</a:t>
                      </a:r>
                      <a:endParaRPr lang="es-CO" sz="105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Severidad</a:t>
                      </a:r>
                      <a:endParaRPr lang="es-CO" sz="105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Analisis de causa 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Correcion 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Accion correctiva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responsable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Fecha 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236255"/>
                  </a:ext>
                </a:extLst>
              </a:tr>
              <a:tr h="116574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7.2.- Competencia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No conformidad menor 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se evidencia la evaluación de seguridad y salud en la evaluación de desempeño del personal de la empresa 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BAJA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Medición/o inspección: Ausencia de inspección</a:t>
                      </a:r>
                      <a:b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Fallas en el seguimiento a los procesos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Revisar  el procedimiento de evaluación de desempeño y construir la evaluación de desempeño</a:t>
                      </a:r>
                    </a:p>
                  </a:txBody>
                  <a:tcPr marL="6491" marR="6491" marT="649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la evaluación  de  desempeño  y establecer en el procedimiento la frecuencia de realización </a:t>
                      </a:r>
                    </a:p>
                  </a:txBody>
                  <a:tcPr marL="6491" marR="6491" marT="649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Dueño proceso de talento humano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nov-23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9362684"/>
                  </a:ext>
                </a:extLst>
              </a:tr>
              <a:tr h="8345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7.1.5. Recursos de seguimiento y medición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No conformidad menor 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se evidencia cumplimiento de cobertura en lo relacionado a la  instalación GPS en todos los vehículos del parque automotor </a:t>
                      </a:r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MEDIA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Medición/o inspección: </a:t>
                      </a:r>
                      <a:b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Fallas en el seguimiento a los procesos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 de los vehiculos para determinar cuales faltan por instalacion de gps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Hablar con el proveedor del gps y colocar los gps pendientes 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Gerente 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oct-23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352384"/>
                  </a:ext>
                </a:extLst>
              </a:tr>
              <a:tr h="100016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703020202090204" pitchFamily="34" charset="0"/>
                        </a:rPr>
                        <a:t>9.1.2.</a:t>
                      </a:r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  </a:t>
                      </a:r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Análisis y evaluación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No conformidad Menor 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se evidencias la evaluación de la satisfacción del cliente 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MEDIA</a:t>
                      </a:r>
                      <a:endParaRPr lang="es-CO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Medición/o inspección: </a:t>
                      </a:r>
                      <a:b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Fallas en el seguimiento a los procesos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Revisión ítems de la evaluación de clientes 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construir el instrumento de calificación y  establecer la aplicación una vez al año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Gerente 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may-23</a:t>
                      </a:r>
                    </a:p>
                  </a:txBody>
                  <a:tcPr marL="6491" marR="6491" marT="64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35710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FD65048-2756-3FC3-98BE-EBD9D94128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638136"/>
              </p:ext>
            </p:extLst>
          </p:nvPr>
        </p:nvGraphicFramePr>
        <p:xfrm>
          <a:off x="1109257" y="394278"/>
          <a:ext cx="9378628" cy="1381557"/>
        </p:xfrm>
        <a:graphic>
          <a:graphicData uri="http://schemas.openxmlformats.org/drawingml/2006/table">
            <a:tbl>
              <a:tblPr/>
              <a:tblGrid>
                <a:gridCol w="2960174">
                  <a:extLst>
                    <a:ext uri="{9D8B030D-6E8A-4147-A177-3AD203B41FA5}">
                      <a16:colId xmlns:a16="http://schemas.microsoft.com/office/drawing/2014/main" val="3397059519"/>
                    </a:ext>
                  </a:extLst>
                </a:gridCol>
                <a:gridCol w="3002869">
                  <a:extLst>
                    <a:ext uri="{9D8B030D-6E8A-4147-A177-3AD203B41FA5}">
                      <a16:colId xmlns:a16="http://schemas.microsoft.com/office/drawing/2014/main" val="1471490401"/>
                    </a:ext>
                  </a:extLst>
                </a:gridCol>
                <a:gridCol w="1423160">
                  <a:extLst>
                    <a:ext uri="{9D8B030D-6E8A-4147-A177-3AD203B41FA5}">
                      <a16:colId xmlns:a16="http://schemas.microsoft.com/office/drawing/2014/main" val="2402109996"/>
                    </a:ext>
                  </a:extLst>
                </a:gridCol>
                <a:gridCol w="1992425">
                  <a:extLst>
                    <a:ext uri="{9D8B030D-6E8A-4147-A177-3AD203B41FA5}">
                      <a16:colId xmlns:a16="http://schemas.microsoft.com/office/drawing/2014/main" val="3726614958"/>
                    </a:ext>
                  </a:extLst>
                </a:gridCol>
              </a:tblGrid>
              <a:tr h="239736">
                <a:tc rowSpan="2"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fontAlgn="ctr"/>
                      <a:br>
                        <a:rPr lang="es-CO" dirty="0">
                          <a:effectLst/>
                        </a:rPr>
                      </a:br>
                      <a:endParaRPr lang="es-CO" dirty="0">
                        <a:effectLst/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GESTIÓN SIG</a:t>
                      </a:r>
                      <a:endParaRPr lang="es-CO">
                        <a:effectLst/>
                      </a:endParaRPr>
                    </a:p>
                  </a:txBody>
                  <a:tcPr marL="44450" marR="4445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944904"/>
                  </a:ext>
                </a:extLst>
              </a:tr>
              <a:tr h="110723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PLAN ACCION CORRECTIVAS </a:t>
                      </a:r>
                      <a:endParaRPr lang="es-CO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Versión: 01</a:t>
                      </a:r>
                      <a:endParaRPr lang="es-CO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Página </a:t>
                      </a: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</a:t>
                      </a: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CO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812265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AAD2D88B-BCAE-4F0A-C5E3-F1E65FD82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114" y="601984"/>
            <a:ext cx="1253095" cy="1037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060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234</Words>
  <Application>Microsoft Macintosh PowerPoint</Application>
  <PresentationFormat>Panorámica</PresentationFormat>
  <Paragraphs>45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Trebuchet MS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lucia moreno</dc:creator>
  <cp:lastModifiedBy>lucia moreno</cp:lastModifiedBy>
  <cp:revision>1</cp:revision>
  <dcterms:created xsi:type="dcterms:W3CDTF">2023-09-21T05:43:01Z</dcterms:created>
  <dcterms:modified xsi:type="dcterms:W3CDTF">2023-09-21T05:47:15Z</dcterms:modified>
</cp:coreProperties>
</file>