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6858000" cy="9144000" type="screen4x3"/>
  <p:notesSz cx="6799263" cy="9929813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332" autoAdjust="0"/>
  </p:normalViewPr>
  <p:slideViewPr>
    <p:cSldViewPr>
      <p:cViewPr varScale="1">
        <p:scale>
          <a:sx n="86" d="100"/>
          <a:sy n="86" d="100"/>
        </p:scale>
        <p:origin x="295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643" cy="495834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1145" y="1"/>
            <a:ext cx="2946643" cy="495834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D46C61E-1447-4376-A472-4E3D87F2EE66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0222" y="4716990"/>
            <a:ext cx="5438820" cy="4467430"/>
          </a:xfrm>
          <a:prstGeom prst="rect">
            <a:avLst/>
          </a:prstGeom>
        </p:spPr>
        <p:txBody>
          <a:bodyPr vert="horz" lIns="91458" tIns="45729" rIns="91458" bIns="45729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9432339"/>
            <a:ext cx="2946643" cy="49583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1145" y="9432339"/>
            <a:ext cx="2946643" cy="49583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5DCA0B-3F31-4586-99D5-C5CA5BCB7BB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335039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5DCA0B-3F31-4586-99D5-C5CA5BCB7BB3}" type="slidenum">
              <a:rPr lang="es-CO" smtClean="0"/>
              <a:pPr>
                <a:defRPr/>
              </a:pPr>
              <a:t>1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2602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D2455-FFDF-480E-BE98-8E2F80C45FA5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DE7BA-9982-48AE-8DD7-186E89CDC2F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BE87B-880C-4B19-8A1B-D70A6CBE4813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1EFE4-0DDB-42CF-B248-F63B89DC0AFD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21917-9FC7-4DE5-8B90-9D929F40B82F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F4152-36C9-4CDC-AA7F-94F364C978A0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57A1E-E758-412A-856B-D6C590A6CE01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1FB81-763C-48CE-9C90-448CA90D79C1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72F90-5B42-4DCF-9DEC-81F6835DA2F3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9878C-A80C-4537-888F-1EE7B94821CA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294BB-43EF-49D3-BFF0-5D81CAD828AA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8CAF3-DFD6-4D3C-84E3-6C32E7CE2E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BE88C-AE28-4C88-8E90-5064AA09D134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399F2-73C1-4685-BD3F-267F9BE79DA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1A554-E47B-4A99-A50F-36D9A80118F0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28643-97FC-430C-8719-7D1B3B757EA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A7D19-7895-4760-AFDB-4A5F14236070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E210F-EFD0-42AC-906A-78446D43987E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91593-E32B-4B9D-B12F-A35EA77DF6C2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A0D83-489F-417A-8513-76ED80795B7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7F5C3-0B35-4E5E-B3F6-F28BF4D85668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BBFAD-F8D7-4216-9C44-6EFACA435A1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3B5B96-BFE0-44AF-9B5B-263C7DC5EE6E}" type="datetimeFigureOut">
              <a:rPr lang="es-CO"/>
              <a:pPr>
                <a:defRPr/>
              </a:pPr>
              <a:t>29/05/2024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DFA07F-8997-4871-9D5A-8D62EF5911E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15 CuadroTexto"/>
          <p:cNvSpPr txBox="1">
            <a:spLocks noChangeArrowheads="1"/>
          </p:cNvSpPr>
          <p:nvPr/>
        </p:nvSpPr>
        <p:spPr bwMode="auto">
          <a:xfrm>
            <a:off x="151834" y="1003175"/>
            <a:ext cx="2286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CO" sz="1200" b="1" dirty="0" err="1"/>
              <a:t>dd</a:t>
            </a:r>
            <a:r>
              <a:rPr lang="es-CO" sz="1200" b="1" dirty="0"/>
              <a:t> / mm / </a:t>
            </a:r>
            <a:r>
              <a:rPr lang="es-CO" sz="1200" b="1" dirty="0" err="1"/>
              <a:t>aa</a:t>
            </a:r>
            <a:endParaRPr lang="es-CO" sz="1200" b="1" dirty="0"/>
          </a:p>
        </p:txBody>
      </p:sp>
      <p:grpSp>
        <p:nvGrpSpPr>
          <p:cNvPr id="21" name="20 Grupo"/>
          <p:cNvGrpSpPr/>
          <p:nvPr/>
        </p:nvGrpSpPr>
        <p:grpSpPr>
          <a:xfrm>
            <a:off x="197398" y="1510882"/>
            <a:ext cx="2278063" cy="429157"/>
            <a:chOff x="150805" y="1714480"/>
            <a:chExt cx="2278063" cy="429157"/>
          </a:xfrm>
          <a:solidFill>
            <a:schemeClr val="tx2">
              <a:lumMod val="75000"/>
            </a:schemeClr>
          </a:solidFill>
        </p:grpSpPr>
        <p:sp>
          <p:nvSpPr>
            <p:cNvPr id="19" name="18 Rectángulo redondeado"/>
            <p:cNvSpPr/>
            <p:nvPr/>
          </p:nvSpPr>
          <p:spPr bwMode="auto">
            <a:xfrm rot="181036">
              <a:off x="150805" y="1714480"/>
              <a:ext cx="2278063" cy="429157"/>
            </a:xfrm>
            <a:prstGeom prst="roundRect">
              <a:avLst/>
            </a:prstGeom>
            <a:grpFill/>
            <a:ln w="9525">
              <a:solidFill>
                <a:srgbClr val="92D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0" name="10 CuadroTexto"/>
            <p:cNvSpPr txBox="1">
              <a:spLocks noChangeArrowheads="1"/>
            </p:cNvSpPr>
            <p:nvPr/>
          </p:nvSpPr>
          <p:spPr bwMode="auto">
            <a:xfrm rot="166063">
              <a:off x="504566" y="1769215"/>
              <a:ext cx="1471878" cy="338554"/>
            </a:xfrm>
            <a:prstGeom prst="rect">
              <a:avLst/>
            </a:prstGeom>
            <a:grpFill/>
            <a:ln w="9525">
              <a:solidFill>
                <a:srgbClr val="92D05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ES" sz="1600" b="1" dirty="0">
                  <a:solidFill>
                    <a:schemeClr val="bg1"/>
                  </a:solidFill>
                  <a:latin typeface="Arial Black" pitchFamily="34" charset="0"/>
                </a:rPr>
                <a:t>QUÉ PASÓ?</a:t>
              </a:r>
            </a:p>
          </p:txBody>
        </p:sp>
      </p:grpSp>
      <p:grpSp>
        <p:nvGrpSpPr>
          <p:cNvPr id="23" name="22 Grupo"/>
          <p:cNvGrpSpPr/>
          <p:nvPr/>
        </p:nvGrpSpPr>
        <p:grpSpPr>
          <a:xfrm>
            <a:off x="269005" y="3670683"/>
            <a:ext cx="2278509" cy="516691"/>
            <a:chOff x="142852" y="4429124"/>
            <a:chExt cx="2278509" cy="500067"/>
          </a:xfrm>
          <a:solidFill>
            <a:schemeClr val="tx2">
              <a:lumMod val="75000"/>
            </a:schemeClr>
          </a:solidFill>
        </p:grpSpPr>
        <p:sp>
          <p:nvSpPr>
            <p:cNvPr id="24" name="23 Rectángulo redondeado"/>
            <p:cNvSpPr/>
            <p:nvPr/>
          </p:nvSpPr>
          <p:spPr bwMode="auto">
            <a:xfrm rot="181036">
              <a:off x="142852" y="4429124"/>
              <a:ext cx="2278509" cy="500067"/>
            </a:xfrm>
            <a:prstGeom prst="roundRect">
              <a:avLst/>
            </a:prstGeom>
            <a:grpFill/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25" name="7 CuadroTexto"/>
            <p:cNvSpPr txBox="1">
              <a:spLocks noChangeArrowheads="1"/>
            </p:cNvSpPr>
            <p:nvPr/>
          </p:nvSpPr>
          <p:spPr bwMode="auto">
            <a:xfrm rot="177695">
              <a:off x="238705" y="4511067"/>
              <a:ext cx="2020105" cy="338554"/>
            </a:xfrm>
            <a:prstGeom prst="rect">
              <a:avLst/>
            </a:prstGeom>
            <a:grpFill/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r>
                <a:rPr lang="es-ES" sz="1600" b="1" dirty="0">
                  <a:solidFill>
                    <a:schemeClr val="bg1"/>
                  </a:solidFill>
                  <a:latin typeface="Arial Black" pitchFamily="34" charset="0"/>
                </a:rPr>
                <a:t>POR QUÉ PASÓ?</a:t>
              </a:r>
            </a:p>
          </p:txBody>
        </p:sp>
      </p:grpSp>
      <p:grpSp>
        <p:nvGrpSpPr>
          <p:cNvPr id="33" name="11 Grupo"/>
          <p:cNvGrpSpPr>
            <a:grpSpLocks/>
          </p:cNvGrpSpPr>
          <p:nvPr/>
        </p:nvGrpSpPr>
        <p:grpSpPr bwMode="auto">
          <a:xfrm>
            <a:off x="301842" y="6146685"/>
            <a:ext cx="2770187" cy="608779"/>
            <a:chOff x="-72093" y="5823937"/>
            <a:chExt cx="2748580" cy="680100"/>
          </a:xfrm>
          <a:solidFill>
            <a:schemeClr val="tx2">
              <a:lumMod val="75000"/>
            </a:schemeClr>
          </a:solidFill>
        </p:grpSpPr>
        <p:sp>
          <p:nvSpPr>
            <p:cNvPr id="34" name="33 Rectángulo redondeado"/>
            <p:cNvSpPr/>
            <p:nvPr/>
          </p:nvSpPr>
          <p:spPr>
            <a:xfrm rot="181036">
              <a:off x="-72093" y="5823937"/>
              <a:ext cx="2748580" cy="660268"/>
            </a:xfrm>
            <a:prstGeom prst="roundRect">
              <a:avLst/>
            </a:prstGeom>
            <a:grpFill/>
            <a:ln w="28575">
              <a:solidFill>
                <a:srgbClr val="92D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35" name="13 CuadroTexto"/>
            <p:cNvSpPr txBox="1">
              <a:spLocks noChangeArrowheads="1"/>
            </p:cNvSpPr>
            <p:nvPr/>
          </p:nvSpPr>
          <p:spPr bwMode="auto">
            <a:xfrm rot="263685">
              <a:off x="89342" y="5850754"/>
              <a:ext cx="2508700" cy="653283"/>
            </a:xfrm>
            <a:prstGeom prst="rect">
              <a:avLst/>
            </a:prstGeom>
            <a:noFill/>
            <a:ln w="28575">
              <a:solidFill>
                <a:srgbClr val="92D05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b="1" dirty="0">
                  <a:solidFill>
                    <a:schemeClr val="bg1"/>
                  </a:solidFill>
                  <a:latin typeface="Arial Black" pitchFamily="34" charset="0"/>
                </a:rPr>
                <a:t>LA LECCIÓN </a:t>
              </a:r>
            </a:p>
            <a:p>
              <a:r>
                <a:rPr lang="es-ES" sz="1600" b="1" dirty="0">
                  <a:solidFill>
                    <a:schemeClr val="bg1"/>
                  </a:solidFill>
                  <a:latin typeface="Arial Black" pitchFamily="34" charset="0"/>
                </a:rPr>
                <a:t>APRENDIDA FUE…</a:t>
              </a:r>
            </a:p>
          </p:txBody>
        </p:sp>
      </p:grpSp>
      <p:sp>
        <p:nvSpPr>
          <p:cNvPr id="32" name="31 CuadroTexto"/>
          <p:cNvSpPr txBox="1"/>
          <p:nvPr/>
        </p:nvSpPr>
        <p:spPr>
          <a:xfrm>
            <a:off x="197398" y="2096752"/>
            <a:ext cx="40940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100" dirty="0"/>
              <a:t>xxxxxxxxxxxxxxxxxxxxxxxxxxxxxxxxxxxxxxxxxxxxxxxxxxxxxxxxxxxxxxxxxxxxxxxxxxxxxxxxxxxxxxxxxxxxxxxxxxxxxx</a:t>
            </a:r>
            <a:endParaRPr lang="es-ES_tradnl" sz="11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185069" y="6987022"/>
            <a:ext cx="6336704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FFC000"/>
              </a:buClr>
              <a:buSzPct val="110000"/>
            </a:pPr>
            <a:r>
              <a:rPr lang="es-ES" sz="105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TENGA EN CUENTA:</a:t>
            </a:r>
          </a:p>
          <a:p>
            <a:pPr algn="just">
              <a:buClr>
                <a:srgbClr val="FFC000"/>
              </a:buClr>
              <a:buSzPct val="110000"/>
            </a:pPr>
            <a:endParaRPr lang="es-ES" sz="105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indent="-228600" algn="just">
              <a:buClr>
                <a:srgbClr val="FFC000"/>
              </a:buClr>
              <a:buSzPct val="110000"/>
              <a:buAutoNum type="arabicPeriod"/>
            </a:pPr>
            <a:r>
              <a:rPr lang="es-ES" sz="1050" dirty="0" err="1"/>
              <a:t>xxxxxxx</a:t>
            </a:r>
            <a:endParaRPr lang="es-ES" sz="1050" dirty="0"/>
          </a:p>
          <a:p>
            <a:pPr algn="just">
              <a:buClr>
                <a:srgbClr val="FFC000"/>
              </a:buClr>
              <a:buSzPct val="110000"/>
            </a:pPr>
            <a:endParaRPr lang="es-ES" sz="1050" dirty="0"/>
          </a:p>
          <a:p>
            <a:pPr marL="628650" lvl="1" indent="-171450" algn="just">
              <a:buClr>
                <a:srgbClr val="008000"/>
              </a:buClr>
              <a:buSzPct val="110000"/>
              <a:buFont typeface="Wingdings" charset="2"/>
              <a:buChar char="v"/>
            </a:pPr>
            <a:endParaRPr lang="es-ES" sz="105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628650" lvl="1" indent="-171450" algn="just">
              <a:buClr>
                <a:srgbClr val="008000"/>
              </a:buClr>
              <a:buFont typeface="Wingdings" charset="2"/>
              <a:buChar char="v"/>
            </a:pPr>
            <a:endParaRPr lang="es-CO" sz="1050" dirty="0">
              <a:solidFill>
                <a:srgbClr val="494949"/>
              </a:solidFill>
              <a:latin typeface="Oswald"/>
            </a:endParaRPr>
          </a:p>
        </p:txBody>
      </p:sp>
      <p:pic>
        <p:nvPicPr>
          <p:cNvPr id="29" name="Imagen 28" descr="Descripción: C:\Users\Juan\Documents\Clientes\RIOSOFT\MACO\portada word-01.jpg"/>
          <p:cNvPicPr/>
          <p:nvPr/>
        </p:nvPicPr>
        <p:blipFill rotWithShape="1"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135" r="8277" b="5960"/>
          <a:stretch/>
        </p:blipFill>
        <p:spPr bwMode="auto">
          <a:xfrm>
            <a:off x="-1845" y="8286623"/>
            <a:ext cx="6858000" cy="88773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906875" y="8389283"/>
            <a:ext cx="594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i="1" dirty="0">
                <a:solidFill>
                  <a:schemeClr val="bg1"/>
                </a:solidFill>
              </a:rPr>
              <a:t>EVITEMOS</a:t>
            </a:r>
          </a:p>
          <a:p>
            <a:pPr algn="r"/>
            <a:r>
              <a:rPr lang="es-ES" dirty="0">
                <a:solidFill>
                  <a:srgbClr val="FFFF00"/>
                </a:solidFill>
              </a:rPr>
              <a:t>Que nos pase lo mismo – Lección Para aprender</a:t>
            </a:r>
          </a:p>
        </p:txBody>
      </p:sp>
      <p:sp>
        <p:nvSpPr>
          <p:cNvPr id="28" name="15 CuadroTexto"/>
          <p:cNvSpPr txBox="1">
            <a:spLocks noChangeArrowheads="1"/>
          </p:cNvSpPr>
          <p:nvPr/>
        </p:nvSpPr>
        <p:spPr bwMode="auto">
          <a:xfrm>
            <a:off x="2409009" y="990097"/>
            <a:ext cx="23881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s-CO" sz="1200" b="1" dirty="0"/>
              <a:t>ACCIDENTE DE TRANSITO</a:t>
            </a:r>
          </a:p>
        </p:txBody>
      </p:sp>
      <p:sp>
        <p:nvSpPr>
          <p:cNvPr id="22" name="36 CuadroTexto"/>
          <p:cNvSpPr txBox="1"/>
          <p:nvPr/>
        </p:nvSpPr>
        <p:spPr>
          <a:xfrm>
            <a:off x="169539" y="4255146"/>
            <a:ext cx="6336704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1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CAUSAS INMEDIATAS</a:t>
            </a:r>
          </a:p>
          <a:p>
            <a:pPr algn="just"/>
            <a:endParaRPr lang="es-CO" sz="11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71450" indent="-171450" algn="just">
              <a:buFontTx/>
              <a:buChar char="-"/>
            </a:pPr>
            <a:r>
              <a:rPr lang="es-CO" sz="1100" b="1" dirty="0">
                <a:solidFill>
                  <a:srgbClr val="000000"/>
                </a:solidFill>
                <a:latin typeface="+mj-lt"/>
              </a:rPr>
              <a:t>ACTO SUBESTANDAR:                          </a:t>
            </a:r>
            <a:r>
              <a:rPr lang="es-CO" sz="1100" dirty="0" err="1">
                <a:solidFill>
                  <a:srgbClr val="000000"/>
                </a:solidFill>
                <a:latin typeface="+mj-lt"/>
              </a:rPr>
              <a:t>xxxxxxxxxxx</a:t>
            </a:r>
            <a:endParaRPr lang="es-CO" sz="1100" dirty="0">
              <a:solidFill>
                <a:srgbClr val="000000"/>
              </a:solidFill>
              <a:latin typeface="+mj-lt"/>
            </a:endParaRPr>
          </a:p>
          <a:p>
            <a:pPr lvl="3" algn="just"/>
            <a:r>
              <a:rPr lang="es-CO" sz="1100" dirty="0">
                <a:solidFill>
                  <a:srgbClr val="000000"/>
                </a:solidFill>
                <a:latin typeface="+mj-lt"/>
              </a:rPr>
              <a:t>	             </a:t>
            </a:r>
          </a:p>
          <a:p>
            <a:pPr marL="171450" indent="-171450" algn="just">
              <a:buFontTx/>
              <a:buChar char="-"/>
            </a:pPr>
            <a:r>
              <a:rPr lang="es-CO" sz="1100" b="1" dirty="0">
                <a:solidFill>
                  <a:srgbClr val="000000"/>
                </a:solidFill>
                <a:latin typeface="+mj-lt"/>
              </a:rPr>
              <a:t>CONDICIONES SUBESTANDAR:           </a:t>
            </a:r>
            <a:r>
              <a:rPr lang="es-CO" sz="1100" dirty="0" err="1">
                <a:solidFill>
                  <a:srgbClr val="000000"/>
                </a:solidFill>
                <a:latin typeface="+mj-lt"/>
              </a:rPr>
              <a:t>xxxxxxxxxx</a:t>
            </a:r>
            <a:r>
              <a:rPr lang="es-ES" sz="110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algn="just"/>
            <a:r>
              <a:rPr lang="es-ES" sz="1100" dirty="0">
                <a:solidFill>
                  <a:srgbClr val="000000"/>
                </a:solidFill>
                <a:latin typeface="+mj-lt"/>
              </a:rPr>
              <a:t>		             </a:t>
            </a:r>
          </a:p>
          <a:p>
            <a:pPr algn="just"/>
            <a:r>
              <a:rPr lang="es-ES" sz="1100" dirty="0">
                <a:solidFill>
                  <a:srgbClr val="000000"/>
                </a:solidFill>
                <a:latin typeface="+mj-lt"/>
              </a:rPr>
              <a:t>		             </a:t>
            </a:r>
            <a:endParaRPr lang="es-ES_tradnl" sz="110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7" name="36 CuadroTexto"/>
          <p:cNvSpPr txBox="1"/>
          <p:nvPr/>
        </p:nvSpPr>
        <p:spPr>
          <a:xfrm>
            <a:off x="269005" y="5287933"/>
            <a:ext cx="633670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CAUSAS BASICAS</a:t>
            </a:r>
          </a:p>
          <a:p>
            <a:pPr algn="just"/>
            <a:endParaRPr lang="es-CO" sz="1100" dirty="0">
              <a:solidFill>
                <a:srgbClr val="000000"/>
              </a:solidFill>
              <a:latin typeface="+mj-lt"/>
            </a:endParaRPr>
          </a:p>
          <a:p>
            <a:pPr lvl="0"/>
            <a:r>
              <a:rPr lang="es-CO" sz="1100" dirty="0">
                <a:solidFill>
                  <a:srgbClr val="000000"/>
                </a:solidFill>
                <a:latin typeface="+mj-lt"/>
              </a:rPr>
              <a:t>-    </a:t>
            </a:r>
            <a:r>
              <a:rPr lang="es-CO" sz="1100" b="1" dirty="0">
                <a:solidFill>
                  <a:srgbClr val="000000"/>
                </a:solidFill>
                <a:latin typeface="+mj-lt"/>
              </a:rPr>
              <a:t>FACTORES PERSONALES                    </a:t>
            </a:r>
            <a:r>
              <a:rPr lang="es-CO" sz="1100" dirty="0" err="1">
                <a:solidFill>
                  <a:srgbClr val="000000"/>
                </a:solidFill>
                <a:latin typeface="+mj-lt"/>
              </a:rPr>
              <a:t>xxxxxxxxx</a:t>
            </a:r>
            <a:r>
              <a:rPr lang="es-CO" sz="1100" dirty="0">
                <a:solidFill>
                  <a:srgbClr val="000000"/>
                </a:solidFill>
                <a:latin typeface="+mj-lt"/>
              </a:rPr>
              <a:t>.</a:t>
            </a:r>
            <a:r>
              <a:rPr lang="es-ES" sz="1100" dirty="0"/>
              <a:t>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3BFBFE8-6A67-4826-BB56-6D8849E8B5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71" y="171080"/>
            <a:ext cx="1793841" cy="527601"/>
          </a:xfrm>
          <a:prstGeom prst="rect">
            <a:avLst/>
          </a:prstGeom>
          <a:effectLst>
            <a:glow rad="101600">
              <a:srgbClr val="FFFF00">
                <a:alpha val="60000"/>
              </a:srgbClr>
            </a:glow>
          </a:effectLst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C23BCADE-83FE-4EC6-9C02-1EF9C6B9DABF}"/>
              </a:ext>
            </a:extLst>
          </p:cNvPr>
          <p:cNvSpPr/>
          <p:nvPr/>
        </p:nvSpPr>
        <p:spPr>
          <a:xfrm>
            <a:off x="4478890" y="1697513"/>
            <a:ext cx="1800200" cy="271548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solidFill>
                  <a:schemeClr val="tx1"/>
                </a:solidFill>
              </a:rPr>
              <a:t>Imagen del lugar de los hechos </a:t>
            </a:r>
            <a:endParaRPr lang="es-CO" dirty="0">
              <a:solidFill>
                <a:schemeClr val="tx1"/>
              </a:solidFill>
            </a:endParaRPr>
          </a:p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10E32E66-3C1E-4C39-997E-17887D915C21}"/>
              </a:ext>
            </a:extLst>
          </p:cNvPr>
          <p:cNvSpPr/>
          <p:nvPr/>
        </p:nvSpPr>
        <p:spPr>
          <a:xfrm>
            <a:off x="4478890" y="4691410"/>
            <a:ext cx="1800200" cy="2715482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>
              <a:solidFill>
                <a:schemeClr val="tx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6798654-CB02-434A-A7C5-59EA79202804}"/>
              </a:ext>
            </a:extLst>
          </p:cNvPr>
          <p:cNvSpPr txBox="1"/>
          <p:nvPr/>
        </p:nvSpPr>
        <p:spPr>
          <a:xfrm>
            <a:off x="2306669" y="78751"/>
            <a:ext cx="434444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b="1" dirty="0"/>
              <a:t>LECCIÓN APRENDIDA</a:t>
            </a:r>
          </a:p>
          <a:p>
            <a:pPr algn="r"/>
            <a:r>
              <a:rPr lang="es-MX" sz="1000" b="1" dirty="0"/>
              <a:t>CT-HSEQ-FM62-V01</a:t>
            </a:r>
          </a:p>
          <a:p>
            <a:pPr algn="r"/>
            <a:r>
              <a:rPr lang="es-MX" sz="1000" b="1" dirty="0"/>
              <a:t>28/09/2018</a:t>
            </a:r>
            <a:endParaRPr lang="es-CO" sz="10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40013B0-47E2-400F-B49F-859A906F94FC}"/>
              </a:ext>
            </a:extLst>
          </p:cNvPr>
          <p:cNvSpPr/>
          <p:nvPr/>
        </p:nvSpPr>
        <p:spPr>
          <a:xfrm>
            <a:off x="4797153" y="5612808"/>
            <a:ext cx="13681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>
                <a:latin typeface="+mj-lt"/>
              </a:rPr>
              <a:t>Imagen del lugar de los hechos </a:t>
            </a:r>
            <a:endParaRPr lang="es-CO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92771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2166</TotalTime>
  <Words>66</Words>
  <Application>Microsoft Office PowerPoint</Application>
  <PresentationFormat>Presentación en pantalla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Oswald</vt:lpstr>
      <vt:lpstr>Wingdings</vt:lpstr>
      <vt:lpstr>Tema de Office</vt:lpstr>
      <vt:lpstr>Presentación de PowerPoint</vt:lpstr>
    </vt:vector>
  </TitlesOfParts>
  <Company>ECOPETROL S.A.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AURA CASTAÑEDA</dc:creator>
  <cp:lastModifiedBy>ADMINISTRATIVA</cp:lastModifiedBy>
  <cp:revision>158</cp:revision>
  <cp:lastPrinted>2022-08-02T16:24:22Z</cp:lastPrinted>
  <dcterms:created xsi:type="dcterms:W3CDTF">2010-02-04T16:50:54Z</dcterms:created>
  <dcterms:modified xsi:type="dcterms:W3CDTF">2024-05-29T19:58:27Z</dcterms:modified>
</cp:coreProperties>
</file>