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326" y="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B170-0A78-49DD-9306-E504A2E884AE}" type="datetimeFigureOut">
              <a:rPr lang="es-CO" smtClean="0"/>
              <a:t>17/07/2019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5EEB-A0B5-4A94-8F78-139D0BB2ED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90012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B170-0A78-49DD-9306-E504A2E884AE}" type="datetimeFigureOut">
              <a:rPr lang="es-CO" smtClean="0"/>
              <a:t>17/07/2019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5EEB-A0B5-4A94-8F78-139D0BB2ED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5689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B170-0A78-49DD-9306-E504A2E884AE}" type="datetimeFigureOut">
              <a:rPr lang="es-CO" smtClean="0"/>
              <a:t>17/07/2019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5EEB-A0B5-4A94-8F78-139D0BB2ED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29377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B170-0A78-49DD-9306-E504A2E884AE}" type="datetimeFigureOut">
              <a:rPr lang="es-CO" smtClean="0"/>
              <a:t>17/07/2019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5EEB-A0B5-4A94-8F78-139D0BB2ED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87525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B170-0A78-49DD-9306-E504A2E884AE}" type="datetimeFigureOut">
              <a:rPr lang="es-CO" smtClean="0"/>
              <a:t>17/07/2019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5EEB-A0B5-4A94-8F78-139D0BB2ED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6146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B170-0A78-49DD-9306-E504A2E884AE}" type="datetimeFigureOut">
              <a:rPr lang="es-CO" smtClean="0"/>
              <a:t>17/07/2019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5EEB-A0B5-4A94-8F78-139D0BB2ED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5721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B170-0A78-49DD-9306-E504A2E884AE}" type="datetimeFigureOut">
              <a:rPr lang="es-CO" smtClean="0"/>
              <a:t>17/07/2019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5EEB-A0B5-4A94-8F78-139D0BB2ED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40068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B170-0A78-49DD-9306-E504A2E884AE}" type="datetimeFigureOut">
              <a:rPr lang="es-CO" smtClean="0"/>
              <a:t>17/07/2019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5EEB-A0B5-4A94-8F78-139D0BB2ED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964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B170-0A78-49DD-9306-E504A2E884AE}" type="datetimeFigureOut">
              <a:rPr lang="es-CO" smtClean="0"/>
              <a:t>17/07/2019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5EEB-A0B5-4A94-8F78-139D0BB2ED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98319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B170-0A78-49DD-9306-E504A2E884AE}" type="datetimeFigureOut">
              <a:rPr lang="es-CO" smtClean="0"/>
              <a:t>17/07/2019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5EEB-A0B5-4A94-8F78-139D0BB2ED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6576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5B170-0A78-49DD-9306-E504A2E884AE}" type="datetimeFigureOut">
              <a:rPr lang="es-CO" smtClean="0"/>
              <a:t>17/07/2019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95EEB-A0B5-4A94-8F78-139D0BB2ED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55061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5B170-0A78-49DD-9306-E504A2E884AE}" type="datetimeFigureOut">
              <a:rPr lang="es-CO" smtClean="0"/>
              <a:t>17/07/2019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95EEB-A0B5-4A94-8F78-139D0BB2EDB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29628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AutoShape 2"/>
          <p:cNvSpPr>
            <a:spLocks noChangeArrowheads="1"/>
          </p:cNvSpPr>
          <p:nvPr/>
        </p:nvSpPr>
        <p:spPr bwMode="auto">
          <a:xfrm>
            <a:off x="258618" y="1166163"/>
            <a:ext cx="8149385" cy="4500563"/>
          </a:xfrm>
          <a:prstGeom prst="rightArrow">
            <a:avLst>
              <a:gd name="adj1" fmla="val 81870"/>
              <a:gd name="adj2" fmla="val 35911"/>
            </a:avLst>
          </a:prstGeom>
          <a:solidFill>
            <a:schemeClr val="accent3">
              <a:lumMod val="75000"/>
            </a:schemeClr>
          </a:solidFill>
          <a:ln>
            <a:noFill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_tradnl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charset="0"/>
            </a:endParaRPr>
          </a:p>
        </p:txBody>
      </p:sp>
      <p:sp>
        <p:nvSpPr>
          <p:cNvPr id="20484" name="Line 3"/>
          <p:cNvSpPr>
            <a:spLocks noChangeShapeType="1"/>
          </p:cNvSpPr>
          <p:nvPr/>
        </p:nvSpPr>
        <p:spPr bwMode="auto">
          <a:xfrm flipV="1">
            <a:off x="7242175" y="1816100"/>
            <a:ext cx="46038" cy="3294063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s-CO"/>
          </a:p>
        </p:txBody>
      </p:sp>
      <p:sp>
        <p:nvSpPr>
          <p:cNvPr id="20485" name="Line 4"/>
          <p:cNvSpPr>
            <a:spLocks noChangeShapeType="1"/>
          </p:cNvSpPr>
          <p:nvPr/>
        </p:nvSpPr>
        <p:spPr bwMode="auto">
          <a:xfrm flipH="1" flipV="1">
            <a:off x="6142038" y="1531938"/>
            <a:ext cx="46037" cy="3671887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s-CO"/>
          </a:p>
        </p:txBody>
      </p:sp>
      <p:sp>
        <p:nvSpPr>
          <p:cNvPr id="20486" name="Line 5"/>
          <p:cNvSpPr>
            <a:spLocks noChangeShapeType="1"/>
          </p:cNvSpPr>
          <p:nvPr/>
        </p:nvSpPr>
        <p:spPr bwMode="auto">
          <a:xfrm flipV="1">
            <a:off x="5110163" y="1546225"/>
            <a:ext cx="46037" cy="365760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s-CO"/>
          </a:p>
        </p:txBody>
      </p:sp>
      <p:sp>
        <p:nvSpPr>
          <p:cNvPr id="20487" name="Line 8"/>
          <p:cNvSpPr>
            <a:spLocks noChangeShapeType="1"/>
          </p:cNvSpPr>
          <p:nvPr/>
        </p:nvSpPr>
        <p:spPr bwMode="auto">
          <a:xfrm flipV="1">
            <a:off x="2795588" y="1492250"/>
            <a:ext cx="44450" cy="367030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s-CO"/>
          </a:p>
        </p:txBody>
      </p:sp>
      <p:sp>
        <p:nvSpPr>
          <p:cNvPr id="20488" name="Text Box 12"/>
          <p:cNvSpPr txBox="1">
            <a:spLocks noChangeArrowheads="1"/>
          </p:cNvSpPr>
          <p:nvPr/>
        </p:nvSpPr>
        <p:spPr bwMode="auto">
          <a:xfrm>
            <a:off x="438150" y="5508625"/>
            <a:ext cx="1143000" cy="40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sz="1200"/>
              <a:t>Sistema de</a:t>
            </a:r>
          </a:p>
          <a:p>
            <a:pPr algn="ctr">
              <a:lnSpc>
                <a:spcPct val="20000"/>
              </a:lnSpc>
              <a:spcBef>
                <a:spcPct val="50000"/>
              </a:spcBef>
            </a:pPr>
            <a:r>
              <a:rPr lang="es-ES_tradnl" sz="1200"/>
              <a:t>necesidades</a:t>
            </a:r>
            <a:endParaRPr lang="es-ES_tradnl" sz="2000"/>
          </a:p>
        </p:txBody>
      </p:sp>
      <p:sp>
        <p:nvSpPr>
          <p:cNvPr id="20489" name="Text Box 13"/>
          <p:cNvSpPr txBox="1">
            <a:spLocks noChangeArrowheads="1"/>
          </p:cNvSpPr>
          <p:nvPr/>
        </p:nvSpPr>
        <p:spPr bwMode="auto">
          <a:xfrm>
            <a:off x="1697038" y="5222875"/>
            <a:ext cx="1143000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sz="1200"/>
              <a:t>Elaboración</a:t>
            </a:r>
          </a:p>
          <a:p>
            <a:pPr algn="ctr">
              <a:lnSpc>
                <a:spcPct val="40000"/>
              </a:lnSpc>
              <a:spcBef>
                <a:spcPct val="50000"/>
              </a:spcBef>
            </a:pPr>
            <a:r>
              <a:rPr lang="es-ES_tradnl" sz="1200"/>
              <a:t>de la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s-ES_tradnl" sz="1200"/>
              <a:t>necesidad</a:t>
            </a:r>
            <a:endParaRPr lang="es-ES_tradnl" sz="2000"/>
          </a:p>
        </p:txBody>
      </p:sp>
      <p:sp>
        <p:nvSpPr>
          <p:cNvPr id="20490" name="Text Box 14"/>
          <p:cNvSpPr txBox="1">
            <a:spLocks noChangeArrowheads="1"/>
          </p:cNvSpPr>
          <p:nvPr/>
        </p:nvSpPr>
        <p:spPr bwMode="auto">
          <a:xfrm>
            <a:off x="2881313" y="5684838"/>
            <a:ext cx="1066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sz="1200"/>
              <a:t>Decisiones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s-ES_tradnl" sz="1200"/>
              <a:t>y dilemas</a:t>
            </a:r>
            <a:endParaRPr lang="es-ES_tradnl" sz="2000"/>
          </a:p>
        </p:txBody>
      </p:sp>
      <p:sp>
        <p:nvSpPr>
          <p:cNvPr id="20491" name="Text Box 16"/>
          <p:cNvSpPr txBox="1">
            <a:spLocks noChangeArrowheads="1"/>
          </p:cNvSpPr>
          <p:nvPr/>
        </p:nvSpPr>
        <p:spPr bwMode="auto">
          <a:xfrm>
            <a:off x="5084763" y="5715000"/>
            <a:ext cx="1295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s-ES_tradnl" sz="1200"/>
              <a:t>Transferencia</a:t>
            </a:r>
            <a:endParaRPr lang="es-ES_tradnl" sz="2000"/>
          </a:p>
        </p:txBody>
      </p:sp>
      <p:sp>
        <p:nvSpPr>
          <p:cNvPr id="20492" name="Text Box 17"/>
          <p:cNvSpPr txBox="1">
            <a:spLocks noChangeArrowheads="1"/>
          </p:cNvSpPr>
          <p:nvPr/>
        </p:nvSpPr>
        <p:spPr bwMode="auto">
          <a:xfrm>
            <a:off x="7246938" y="5911850"/>
            <a:ext cx="1295400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sz="1200"/>
              <a:t>Satisfacción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s-ES_tradnl" sz="1200"/>
              <a:t>del cliente</a:t>
            </a:r>
            <a:endParaRPr lang="es-ES_tradnl" sz="2000"/>
          </a:p>
        </p:txBody>
      </p:sp>
      <p:sp>
        <p:nvSpPr>
          <p:cNvPr id="20493" name="Text Box 18"/>
          <p:cNvSpPr txBox="1">
            <a:spLocks noChangeArrowheads="1"/>
          </p:cNvSpPr>
          <p:nvPr/>
        </p:nvSpPr>
        <p:spPr bwMode="auto">
          <a:xfrm>
            <a:off x="6143625" y="5513388"/>
            <a:ext cx="12954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sz="1200"/>
              <a:t>Evaluación</a:t>
            </a:r>
          </a:p>
          <a:p>
            <a:pPr algn="ctr">
              <a:lnSpc>
                <a:spcPct val="30000"/>
              </a:lnSpc>
              <a:spcBef>
                <a:spcPct val="50000"/>
              </a:spcBef>
            </a:pPr>
            <a:r>
              <a:rPr lang="es-ES_tradnl" sz="1200"/>
              <a:t>económica</a:t>
            </a:r>
            <a:endParaRPr lang="es-ES_tradnl" sz="2000"/>
          </a:p>
        </p:txBody>
      </p:sp>
      <p:sp>
        <p:nvSpPr>
          <p:cNvPr id="20494" name="Oval 21"/>
          <p:cNvSpPr>
            <a:spLocks noChangeArrowheads="1"/>
          </p:cNvSpPr>
          <p:nvPr/>
        </p:nvSpPr>
        <p:spPr bwMode="auto">
          <a:xfrm>
            <a:off x="8466138" y="4810125"/>
            <a:ext cx="485775" cy="346075"/>
          </a:xfrm>
          <a:prstGeom prst="ellipse">
            <a:avLst/>
          </a:prstGeom>
          <a:solidFill>
            <a:srgbClr val="F50516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00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20495" name="Oval 23"/>
          <p:cNvSpPr>
            <a:spLocks noChangeArrowheads="1"/>
          </p:cNvSpPr>
          <p:nvPr/>
        </p:nvSpPr>
        <p:spPr bwMode="auto">
          <a:xfrm>
            <a:off x="6291263" y="557213"/>
            <a:ext cx="485775" cy="346075"/>
          </a:xfrm>
          <a:prstGeom prst="ellipse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00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20496" name="Text Box 26"/>
          <p:cNvSpPr txBox="1">
            <a:spLocks noChangeArrowheads="1"/>
          </p:cNvSpPr>
          <p:nvPr/>
        </p:nvSpPr>
        <p:spPr bwMode="auto">
          <a:xfrm>
            <a:off x="3835400" y="5441950"/>
            <a:ext cx="14065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sz="1200"/>
              <a:t>Construcción de la solución</a:t>
            </a:r>
            <a:endParaRPr lang="es-ES_tradnl" sz="2000"/>
          </a:p>
        </p:txBody>
      </p:sp>
      <p:sp>
        <p:nvSpPr>
          <p:cNvPr id="48" name="47 Rectángulo redondeado"/>
          <p:cNvSpPr/>
          <p:nvPr/>
        </p:nvSpPr>
        <p:spPr>
          <a:xfrm>
            <a:off x="7648575" y="2643182"/>
            <a:ext cx="1285875" cy="357187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050" b="1" dirty="0">
                <a:solidFill>
                  <a:schemeClr val="tx1"/>
                </a:solidFill>
              </a:rPr>
              <a:t>Rutas cumplidas</a:t>
            </a:r>
          </a:p>
        </p:txBody>
      </p:sp>
      <p:sp>
        <p:nvSpPr>
          <p:cNvPr id="52" name="51 Rectángulo redondeado"/>
          <p:cNvSpPr/>
          <p:nvPr/>
        </p:nvSpPr>
        <p:spPr>
          <a:xfrm>
            <a:off x="2915584" y="1727184"/>
            <a:ext cx="1839632" cy="625508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000" b="1" dirty="0">
                <a:solidFill>
                  <a:schemeClr val="tx1"/>
                </a:solidFill>
              </a:rPr>
              <a:t>Entrenamiento  de los conductores  y monitoreas </a:t>
            </a:r>
          </a:p>
        </p:txBody>
      </p:sp>
      <p:sp>
        <p:nvSpPr>
          <p:cNvPr id="53" name="52 Rectángulo redondeado"/>
          <p:cNvSpPr/>
          <p:nvPr/>
        </p:nvSpPr>
        <p:spPr>
          <a:xfrm>
            <a:off x="201706" y="524435"/>
            <a:ext cx="2635250" cy="96818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000" b="1" dirty="0">
                <a:solidFill>
                  <a:srgbClr val="F50516"/>
                </a:solidFill>
              </a:rPr>
              <a:t>DE </a:t>
            </a:r>
            <a:r>
              <a:rPr lang="es-CO" sz="1000" b="1" dirty="0">
                <a:solidFill>
                  <a:schemeClr val="tx1"/>
                </a:solidFill>
              </a:rPr>
              <a:t>REQUERIMIENTOS OPERACIONALES Y MANTENIMIENTO, ADMINISTRATIVOS  DEL </a:t>
            </a:r>
            <a:r>
              <a:rPr lang="es-CO" sz="1000" b="1" dirty="0" smtClean="0">
                <a:solidFill>
                  <a:schemeClr val="tx1"/>
                </a:solidFill>
              </a:rPr>
              <a:t>CLIENTE  Y POLITICAS DE REGULACION DE LA EMPRESA . </a:t>
            </a:r>
            <a:endParaRPr lang="es-CO" sz="1000" b="1" dirty="0">
              <a:solidFill>
                <a:schemeClr val="tx1"/>
              </a:solidFill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CO" sz="1000" b="1" dirty="0">
              <a:solidFill>
                <a:schemeClr val="tx1"/>
              </a:solidFill>
            </a:endParaRPr>
          </a:p>
        </p:txBody>
      </p:sp>
      <p:sp>
        <p:nvSpPr>
          <p:cNvPr id="54" name="53 Rectángulo redondeado"/>
          <p:cNvSpPr/>
          <p:nvPr/>
        </p:nvSpPr>
        <p:spPr>
          <a:xfrm>
            <a:off x="6732240" y="487503"/>
            <a:ext cx="2217768" cy="1357321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endParaRPr lang="es-CO" sz="1100" b="1">
              <a:solidFill>
                <a:srgbClr val="F50516"/>
              </a:solidFill>
              <a:latin typeface="Calibri" pitchFamily="34" charset="0"/>
              <a:cs typeface="Arial" pitchFamily="34" charset="0"/>
            </a:endParaRPr>
          </a:p>
          <a:p>
            <a:pPr eaLnBrk="1" hangingPunct="1"/>
            <a:r>
              <a:rPr lang="es-CO" sz="1100" b="1">
                <a:solidFill>
                  <a:srgbClr val="F50516"/>
                </a:solidFill>
                <a:latin typeface="Calibri" pitchFamily="34" charset="0"/>
                <a:cs typeface="Arial" pitchFamily="34" charset="0"/>
              </a:rPr>
              <a:t>A </a:t>
            </a:r>
            <a:r>
              <a:rPr lang="es-ES" sz="1100" b="1">
                <a:latin typeface="Calibri" pitchFamily="34" charset="0"/>
                <a:cs typeface="Arial" pitchFamily="34" charset="0"/>
              </a:rPr>
              <a:t>REQUERIMIENTOS DE OPERACIÓN/ LOS TIEMPOS EN EL SERVICIO/ NIVELES DE SERRVICIO. ESQUEMA DE SEGURIDAD/ CERTIFICADOS DE LOS VEHICULOS/ LICENCIAS AL DÍA.</a:t>
            </a:r>
            <a:endParaRPr lang="es-CO" sz="1100" b="1">
              <a:latin typeface="Calibri" pitchFamily="34" charset="0"/>
              <a:cs typeface="Arial" pitchFamily="34" charset="0"/>
            </a:endParaRPr>
          </a:p>
          <a:p>
            <a:pPr eaLnBrk="1" hangingPunct="1"/>
            <a:endParaRPr lang="es-CO" sz="1100" b="1">
              <a:latin typeface="Calibri" pitchFamily="34" charset="0"/>
              <a:cs typeface="Arial" pitchFamily="34" charset="0"/>
            </a:endParaRPr>
          </a:p>
          <a:p>
            <a:pPr eaLnBrk="1" hangingPunct="1"/>
            <a:endParaRPr lang="es-CO" sz="1100" b="1">
              <a:latin typeface="Calibri" pitchFamily="34" charset="0"/>
              <a:cs typeface="Arial" pitchFamily="34" charset="0"/>
            </a:endParaRPr>
          </a:p>
        </p:txBody>
      </p:sp>
      <p:sp>
        <p:nvSpPr>
          <p:cNvPr id="55" name="54 Rectángulo redondeado"/>
          <p:cNvSpPr/>
          <p:nvPr/>
        </p:nvSpPr>
        <p:spPr>
          <a:xfrm>
            <a:off x="5320501" y="2835131"/>
            <a:ext cx="1643074" cy="523874"/>
          </a:xfrm>
          <a:prstGeom prst="round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s-CO" sz="1100" b="1" dirty="0">
                <a:latin typeface="Calibri" pitchFamily="34" charset="0"/>
                <a:cs typeface="Arial" pitchFamily="34" charset="0"/>
              </a:rPr>
              <a:t>Desarrollo de operación de transporte </a:t>
            </a:r>
          </a:p>
        </p:txBody>
      </p:sp>
      <p:sp>
        <p:nvSpPr>
          <p:cNvPr id="56" name="55 Rectángulo redondeado"/>
          <p:cNvSpPr/>
          <p:nvPr/>
        </p:nvSpPr>
        <p:spPr>
          <a:xfrm>
            <a:off x="7572396" y="4071942"/>
            <a:ext cx="1495425" cy="457013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050" b="1" dirty="0">
                <a:solidFill>
                  <a:schemeClr val="tx1"/>
                </a:solidFill>
              </a:rPr>
              <a:t>Clientes  atendidos</a:t>
            </a:r>
          </a:p>
        </p:txBody>
      </p:sp>
      <p:sp>
        <p:nvSpPr>
          <p:cNvPr id="59" name="58 Rectángulo redondeado"/>
          <p:cNvSpPr/>
          <p:nvPr/>
        </p:nvSpPr>
        <p:spPr>
          <a:xfrm>
            <a:off x="6643702" y="1989974"/>
            <a:ext cx="1822436" cy="509732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s-CO" sz="1000" b="1">
                <a:latin typeface="Calibri" pitchFamily="34" charset="0"/>
                <a:cs typeface="Arial" pitchFamily="34" charset="0"/>
              </a:rPr>
              <a:t>Evaluación comportamiento de la operación de acuerdo a contrato</a:t>
            </a:r>
          </a:p>
        </p:txBody>
      </p:sp>
      <p:sp>
        <p:nvSpPr>
          <p:cNvPr id="60" name="59 Rectángulo redondeado"/>
          <p:cNvSpPr/>
          <p:nvPr/>
        </p:nvSpPr>
        <p:spPr>
          <a:xfrm>
            <a:off x="6500826" y="4572008"/>
            <a:ext cx="1428760" cy="571504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s-CO" sz="1000" b="1" dirty="0">
                <a:latin typeface="Calibri" pitchFamily="34" charset="0"/>
                <a:cs typeface="Arial" pitchFamily="34" charset="0"/>
              </a:rPr>
              <a:t>Evaluación de  extra costos  de la operación</a:t>
            </a:r>
          </a:p>
        </p:txBody>
      </p:sp>
      <p:sp>
        <p:nvSpPr>
          <p:cNvPr id="61" name="60 Rectángulo redondeado"/>
          <p:cNvSpPr/>
          <p:nvPr/>
        </p:nvSpPr>
        <p:spPr>
          <a:xfrm>
            <a:off x="2791952" y="2601268"/>
            <a:ext cx="2257344" cy="64251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s-CO" sz="1100" b="1" dirty="0">
                <a:latin typeface="Calibri" pitchFamily="34" charset="0"/>
                <a:cs typeface="Arial" pitchFamily="34" charset="0"/>
              </a:rPr>
              <a:t>Disponibilidad   de  vehículos.</a:t>
            </a:r>
          </a:p>
        </p:txBody>
      </p:sp>
      <p:sp>
        <p:nvSpPr>
          <p:cNvPr id="63" name="62 Rectángulo"/>
          <p:cNvSpPr/>
          <p:nvPr/>
        </p:nvSpPr>
        <p:spPr>
          <a:xfrm>
            <a:off x="0" y="174625"/>
            <a:ext cx="9144000" cy="3698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/>
            <a:r>
              <a:rPr lang="es-ES" b="1">
                <a:effectLst>
                  <a:outerShdw blurRad="38100" dist="38100" dir="2700000" algn="tl">
                    <a:srgbClr val="C0C0C0"/>
                  </a:outerShdw>
                </a:effectLst>
                <a:latin typeface="Bauhaus 93" pitchFamily="82" charset="0"/>
                <a:cs typeface="Arial" pitchFamily="34" charset="0"/>
              </a:rPr>
              <a:t>GESTION DE  TRANSPORTE  </a:t>
            </a:r>
          </a:p>
        </p:txBody>
      </p:sp>
      <p:sp>
        <p:nvSpPr>
          <p:cNvPr id="10284" name="64 Flecha derecha"/>
          <p:cNvSpPr>
            <a:spLocks noChangeArrowheads="1"/>
          </p:cNvSpPr>
          <p:nvPr/>
        </p:nvSpPr>
        <p:spPr bwMode="auto">
          <a:xfrm>
            <a:off x="2863850" y="887413"/>
            <a:ext cx="3832225" cy="255587"/>
          </a:xfrm>
          <a:prstGeom prst="rightArrow">
            <a:avLst>
              <a:gd name="adj1" fmla="val 50000"/>
              <a:gd name="adj2" fmla="val 49632"/>
            </a:avLst>
          </a:prstGeom>
          <a:solidFill>
            <a:schemeClr val="accent3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MX" altLang="es-CO" sz="1800" smtClean="0">
              <a:ea typeface="+mn-ea"/>
              <a:cs typeface="Arial" charset="0"/>
            </a:endParaRPr>
          </a:p>
        </p:txBody>
      </p:sp>
      <p:sp>
        <p:nvSpPr>
          <p:cNvPr id="20524" name="Line 8"/>
          <p:cNvSpPr>
            <a:spLocks noChangeShapeType="1"/>
          </p:cNvSpPr>
          <p:nvPr/>
        </p:nvSpPr>
        <p:spPr bwMode="auto">
          <a:xfrm flipH="1" flipV="1">
            <a:off x="1512888" y="1658938"/>
            <a:ext cx="46037" cy="3463925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s-CO"/>
          </a:p>
        </p:txBody>
      </p:sp>
      <p:sp>
        <p:nvSpPr>
          <p:cNvPr id="49" name="48 Rectángulo redondeado"/>
          <p:cNvSpPr/>
          <p:nvPr/>
        </p:nvSpPr>
        <p:spPr>
          <a:xfrm>
            <a:off x="378012" y="1600200"/>
            <a:ext cx="2351088" cy="43973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100" b="1" dirty="0">
                <a:solidFill>
                  <a:schemeClr val="tx1"/>
                </a:solidFill>
              </a:rPr>
              <a:t>Requerimiento Comercial. </a:t>
            </a:r>
          </a:p>
        </p:txBody>
      </p:sp>
      <p:sp>
        <p:nvSpPr>
          <p:cNvPr id="20534" name="Line 8"/>
          <p:cNvSpPr>
            <a:spLocks noChangeShapeType="1"/>
          </p:cNvSpPr>
          <p:nvPr/>
        </p:nvSpPr>
        <p:spPr bwMode="auto">
          <a:xfrm flipV="1">
            <a:off x="107504" y="1552577"/>
            <a:ext cx="46038" cy="3657600"/>
          </a:xfrm>
          <a:prstGeom prst="line">
            <a:avLst/>
          </a:prstGeom>
          <a:noFill/>
          <a:ln w="9525">
            <a:solidFill>
              <a:srgbClr val="8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s-CO"/>
          </a:p>
        </p:txBody>
      </p:sp>
      <p:sp>
        <p:nvSpPr>
          <p:cNvPr id="35" name="34 Rectángulo redondeado"/>
          <p:cNvSpPr/>
          <p:nvPr/>
        </p:nvSpPr>
        <p:spPr>
          <a:xfrm>
            <a:off x="355039" y="2279837"/>
            <a:ext cx="2351088" cy="43973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050" b="1" dirty="0">
                <a:solidFill>
                  <a:schemeClr val="tx1"/>
                </a:solidFill>
              </a:rPr>
              <a:t>Requerimientos operacionales del cliente    </a:t>
            </a:r>
          </a:p>
        </p:txBody>
      </p:sp>
      <p:sp>
        <p:nvSpPr>
          <p:cNvPr id="10299" name="71 Flecha derecha"/>
          <p:cNvSpPr>
            <a:spLocks noChangeArrowheads="1"/>
          </p:cNvSpPr>
          <p:nvPr/>
        </p:nvSpPr>
        <p:spPr bwMode="auto">
          <a:xfrm>
            <a:off x="0" y="6303963"/>
            <a:ext cx="9144000" cy="411162"/>
          </a:xfrm>
          <a:prstGeom prst="rightArrow">
            <a:avLst>
              <a:gd name="adj1" fmla="val 50000"/>
              <a:gd name="adj2" fmla="val 50142"/>
            </a:avLst>
          </a:prstGeom>
          <a:solidFill>
            <a:schemeClr val="accent3">
              <a:lumMod val="75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s-MX" altLang="es-CO" sz="1800" smtClean="0">
              <a:ea typeface="+mn-ea"/>
              <a:cs typeface="Arial" charset="0"/>
            </a:endParaRPr>
          </a:p>
        </p:txBody>
      </p:sp>
      <p:sp>
        <p:nvSpPr>
          <p:cNvPr id="20539" name="Text Box 13"/>
          <p:cNvSpPr txBox="1">
            <a:spLocks noChangeArrowheads="1"/>
          </p:cNvSpPr>
          <p:nvPr/>
        </p:nvSpPr>
        <p:spPr bwMode="auto">
          <a:xfrm>
            <a:off x="0" y="6405563"/>
            <a:ext cx="91440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sz="1200" b="1"/>
              <a:t>PLAN DE MEJORAMIENTO CONTINUO</a:t>
            </a:r>
          </a:p>
          <a:p>
            <a:pPr algn="ctr">
              <a:spcBef>
                <a:spcPct val="50000"/>
              </a:spcBef>
            </a:pPr>
            <a:endParaRPr lang="es-ES_tradnl" sz="2000"/>
          </a:p>
        </p:txBody>
      </p:sp>
      <p:sp>
        <p:nvSpPr>
          <p:cNvPr id="20540" name="Oval 24"/>
          <p:cNvSpPr>
            <a:spLocks noChangeArrowheads="1"/>
          </p:cNvSpPr>
          <p:nvPr/>
        </p:nvSpPr>
        <p:spPr bwMode="auto">
          <a:xfrm>
            <a:off x="0" y="212725"/>
            <a:ext cx="485775" cy="346075"/>
          </a:xfrm>
          <a:prstGeom prst="ellipse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" sz="1000" b="1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9" name="38 Rectángulo redondeado"/>
          <p:cNvSpPr/>
          <p:nvPr/>
        </p:nvSpPr>
        <p:spPr>
          <a:xfrm>
            <a:off x="494732" y="4725144"/>
            <a:ext cx="5885431" cy="41259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s-CO" sz="1000" b="1" dirty="0">
                <a:latin typeface="Calibri" pitchFamily="34" charset="0"/>
                <a:cs typeface="Arial" pitchFamily="34" charset="0"/>
              </a:rPr>
              <a:t>Comité de  </a:t>
            </a:r>
            <a:r>
              <a:rPr lang="es-CO" sz="1000" b="1" dirty="0" smtClean="0">
                <a:latin typeface="Calibri" pitchFamily="34" charset="0"/>
                <a:cs typeface="Arial" pitchFamily="34" charset="0"/>
              </a:rPr>
              <a:t>PESV. </a:t>
            </a:r>
            <a:endParaRPr lang="es-CO" sz="1000" b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40" name="39 Rectángulo redondeado"/>
          <p:cNvSpPr/>
          <p:nvPr/>
        </p:nvSpPr>
        <p:spPr>
          <a:xfrm>
            <a:off x="494732" y="4067348"/>
            <a:ext cx="1254125" cy="43973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softEdge rad="127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s-CO" sz="1100" b="1" dirty="0">
                <a:latin typeface="Calibri" pitchFamily="34" charset="0"/>
                <a:cs typeface="Arial" pitchFamily="34" charset="0"/>
              </a:rPr>
              <a:t>Informes de </a:t>
            </a:r>
            <a:r>
              <a:rPr lang="es-CO" sz="1100" b="1" dirty="0" smtClean="0">
                <a:latin typeface="Calibri" pitchFamily="34" charset="0"/>
                <a:cs typeface="Arial" pitchFamily="34" charset="0"/>
              </a:rPr>
              <a:t>indicadores  </a:t>
            </a:r>
            <a:endParaRPr lang="es-CO" sz="1100" b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42" name="41 Rectángulo redondeado"/>
          <p:cNvSpPr/>
          <p:nvPr/>
        </p:nvSpPr>
        <p:spPr>
          <a:xfrm>
            <a:off x="4885317" y="1774364"/>
            <a:ext cx="1615509" cy="50006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s-CO" sz="1100" b="1" dirty="0">
                <a:latin typeface="Calibri" pitchFamily="34" charset="0"/>
                <a:cs typeface="Arial" pitchFamily="34" charset="0"/>
              </a:rPr>
              <a:t>Programación de Rutas. </a:t>
            </a:r>
          </a:p>
        </p:txBody>
      </p:sp>
      <p:sp>
        <p:nvSpPr>
          <p:cNvPr id="45" name="44 Rectángulo redondeado"/>
          <p:cNvSpPr/>
          <p:nvPr/>
        </p:nvSpPr>
        <p:spPr>
          <a:xfrm>
            <a:off x="5320501" y="3659878"/>
            <a:ext cx="1643074" cy="561996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CO" sz="1050" b="1" dirty="0">
                <a:solidFill>
                  <a:schemeClr val="tx1"/>
                </a:solidFill>
              </a:rPr>
              <a:t>Seguimiento a la ruta.</a:t>
            </a:r>
          </a:p>
        </p:txBody>
      </p:sp>
      <p:sp>
        <p:nvSpPr>
          <p:cNvPr id="20553" name="10 CuadroTexto"/>
          <p:cNvSpPr txBox="1">
            <a:spLocks noChangeArrowheads="1"/>
          </p:cNvSpPr>
          <p:nvPr/>
        </p:nvSpPr>
        <p:spPr bwMode="auto">
          <a:xfrm>
            <a:off x="0" y="6683375"/>
            <a:ext cx="9144000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s-ES" sz="900" b="1" dirty="0">
                <a:solidFill>
                  <a:srgbClr val="152062"/>
                </a:solidFill>
                <a:latin typeface="Calibri" pitchFamily="34" charset="0"/>
              </a:rPr>
              <a:t>Revisión  1</a:t>
            </a:r>
            <a:r>
              <a:rPr lang="es-ES" sz="900" b="1" dirty="0" smtClean="0">
                <a:solidFill>
                  <a:srgbClr val="152062"/>
                </a:solidFill>
                <a:latin typeface="Calibri" pitchFamily="34" charset="0"/>
              </a:rPr>
              <a:t>,  Marzo 2017</a:t>
            </a:r>
            <a:endParaRPr lang="es-ES" sz="900" b="1" dirty="0">
              <a:solidFill>
                <a:srgbClr val="152062"/>
              </a:solidFill>
              <a:latin typeface="Calibri" pitchFamily="34" charset="0"/>
            </a:endParaRPr>
          </a:p>
        </p:txBody>
      </p:sp>
      <p:sp>
        <p:nvSpPr>
          <p:cNvPr id="50" name="49 Rectángulo redondeado"/>
          <p:cNvSpPr/>
          <p:nvPr/>
        </p:nvSpPr>
        <p:spPr>
          <a:xfrm>
            <a:off x="445511" y="3311341"/>
            <a:ext cx="1454429" cy="33197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EFFD67"/>
            </a:solidFill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1002">
            <a:schemeClr val="dk2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s-CO" sz="1000" b="1" dirty="0">
                <a:latin typeface="Calibri" pitchFamily="34" charset="0"/>
                <a:cs typeface="Arial" pitchFamily="34" charset="0"/>
              </a:rPr>
              <a:t>Informe del modulo de  </a:t>
            </a:r>
            <a:r>
              <a:rPr lang="es-CO" sz="1000" b="1" dirty="0" smtClean="0">
                <a:latin typeface="Calibri" pitchFamily="34" charset="0"/>
                <a:cs typeface="Arial" pitchFamily="34" charset="0"/>
              </a:rPr>
              <a:t>Gestión Transporte  </a:t>
            </a:r>
            <a:endParaRPr lang="es-CO" sz="1000" b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51" name="50 Rectángulo redondeado"/>
          <p:cNvSpPr/>
          <p:nvPr/>
        </p:nvSpPr>
        <p:spPr>
          <a:xfrm>
            <a:off x="2525084" y="4000501"/>
            <a:ext cx="2520950" cy="47482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s-CO" sz="1000" b="1" dirty="0" smtClean="0">
                <a:latin typeface="Calibri" pitchFamily="34" charset="0"/>
                <a:cs typeface="Arial" pitchFamily="34" charset="0"/>
              </a:rPr>
              <a:t> </a:t>
            </a:r>
            <a:r>
              <a:rPr lang="es-CO" sz="1000" b="1" dirty="0">
                <a:latin typeface="Calibri" pitchFamily="34" charset="0"/>
                <a:cs typeface="Arial" pitchFamily="34" charset="0"/>
              </a:rPr>
              <a:t>M</a:t>
            </a:r>
            <a:r>
              <a:rPr lang="es-CO" sz="1000" b="1" dirty="0" smtClean="0">
                <a:latin typeface="Calibri" pitchFamily="34" charset="0"/>
                <a:cs typeface="Arial" pitchFamily="34" charset="0"/>
              </a:rPr>
              <a:t>antenimiento  preventivo  y  correctivo</a:t>
            </a:r>
            <a:endParaRPr lang="es-CO" sz="1000" b="1" dirty="0">
              <a:latin typeface="Calibri" pitchFamily="34" charset="0"/>
              <a:cs typeface="Arial" pitchFamily="34" charset="0"/>
            </a:endParaRPr>
          </a:p>
        </p:txBody>
      </p:sp>
      <p:sp>
        <p:nvSpPr>
          <p:cNvPr id="57" name="56 Rectángulo redondeado"/>
          <p:cNvSpPr/>
          <p:nvPr/>
        </p:nvSpPr>
        <p:spPr>
          <a:xfrm>
            <a:off x="2773328" y="3403783"/>
            <a:ext cx="2084424" cy="50006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s-CO" sz="1000" b="1" dirty="0" smtClean="0">
                <a:latin typeface="Calibri" pitchFamily="34" charset="0"/>
                <a:cs typeface="Arial" pitchFamily="34" charset="0"/>
              </a:rPr>
              <a:t>Control  de la documentación  </a:t>
            </a:r>
            <a:r>
              <a:rPr lang="es-CO" sz="1000" b="1" dirty="0">
                <a:latin typeface="Calibri" pitchFamily="34" charset="0"/>
                <a:cs typeface="Arial" pitchFamily="34" charset="0"/>
              </a:rPr>
              <a:t>de los vehículos.</a:t>
            </a:r>
          </a:p>
        </p:txBody>
      </p:sp>
      <p:sp>
        <p:nvSpPr>
          <p:cNvPr id="58" name="57 Rectángulo redondeado"/>
          <p:cNvSpPr/>
          <p:nvPr/>
        </p:nvSpPr>
        <p:spPr>
          <a:xfrm>
            <a:off x="7215206" y="3071810"/>
            <a:ext cx="1746233" cy="500066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s-CO" sz="1000" b="1">
                <a:latin typeface="Calibri" pitchFamily="34" charset="0"/>
                <a:cs typeface="Arial" pitchFamily="34" charset="0"/>
              </a:rPr>
              <a:t>Vehículos cumpliendo requisitos legales</a:t>
            </a:r>
          </a:p>
        </p:txBody>
      </p:sp>
      <p:sp>
        <p:nvSpPr>
          <p:cNvPr id="65" name="64 Rectángulo redondeado"/>
          <p:cNvSpPr/>
          <p:nvPr/>
        </p:nvSpPr>
        <p:spPr>
          <a:xfrm>
            <a:off x="7429521" y="3643314"/>
            <a:ext cx="1504930" cy="357187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s-CO" sz="1000" b="1">
                <a:latin typeface="Calibri" pitchFamily="34" charset="0"/>
                <a:cs typeface="Arial" pitchFamily="34" charset="0"/>
              </a:rPr>
              <a:t>VEHÍCULOS DISPONIBLES</a:t>
            </a:r>
          </a:p>
        </p:txBody>
      </p:sp>
    </p:spTree>
    <p:extLst>
      <p:ext uri="{BB962C8B-B14F-4D97-AF65-F5344CB8AC3E}">
        <p14:creationId xmlns:p14="http://schemas.microsoft.com/office/powerpoint/2010/main" val="2333395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CuadroTexto"/>
          <p:cNvSpPr txBox="1"/>
          <p:nvPr/>
        </p:nvSpPr>
        <p:spPr bwMode="auto">
          <a:xfrm>
            <a:off x="0" y="260648"/>
            <a:ext cx="9144000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>
                <a:solidFill>
                  <a:schemeClr val="bg1"/>
                </a:solidFill>
              </a:rPr>
              <a:t>DOCUMENTOS RELACIONADOS</a:t>
            </a:r>
          </a:p>
        </p:txBody>
      </p:sp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7933885"/>
              </p:ext>
            </p:extLst>
          </p:nvPr>
        </p:nvGraphicFramePr>
        <p:xfrm>
          <a:off x="0" y="1071563"/>
          <a:ext cx="9144000" cy="1276867"/>
        </p:xfrm>
        <a:graphic>
          <a:graphicData uri="http://schemas.openxmlformats.org/drawingml/2006/table">
            <a:tbl>
              <a:tblPr/>
              <a:tblGrid>
                <a:gridCol w="4572000"/>
                <a:gridCol w="4572000"/>
              </a:tblGrid>
              <a:tr h="37941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RECURSOS</a:t>
                      </a:r>
                      <a:endParaRPr kumimoji="0" 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48A54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933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HUMANOS</a:t>
                      </a:r>
                    </a:p>
                  </a:txBody>
                  <a:tcPr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FISICOS</a:t>
                      </a:r>
                    </a:p>
                  </a:txBody>
                  <a:tcPr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Coordinador  administrativo </a:t>
                      </a:r>
                    </a:p>
                  </a:txBody>
                  <a:tcPr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Oficinas, computadores, celulares, Telefax, Hardware, Software, Vehículos </a:t>
                      </a:r>
                    </a:p>
                  </a:txBody>
                  <a:tcPr marT="45661" marB="4566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20" name="19 CuadroTexto"/>
          <p:cNvSpPr txBox="1"/>
          <p:nvPr/>
        </p:nvSpPr>
        <p:spPr bwMode="auto">
          <a:xfrm>
            <a:off x="0" y="2442374"/>
            <a:ext cx="9144000" cy="33855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1600" b="1" dirty="0">
                <a:solidFill>
                  <a:schemeClr val="bg1"/>
                </a:solidFill>
              </a:rPr>
              <a:t>CONTROLES DE SALIDAS</a:t>
            </a:r>
          </a:p>
        </p:txBody>
      </p:sp>
      <p:graphicFrame>
        <p:nvGraphicFramePr>
          <p:cNvPr id="21" name="2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242792"/>
              </p:ext>
            </p:extLst>
          </p:nvPr>
        </p:nvGraphicFramePr>
        <p:xfrm>
          <a:off x="0" y="2803525"/>
          <a:ext cx="9144000" cy="2823945"/>
        </p:xfrm>
        <a:graphic>
          <a:graphicData uri="http://schemas.openxmlformats.org/drawingml/2006/table">
            <a:tbl>
              <a:tblPr/>
              <a:tblGrid>
                <a:gridCol w="2627784"/>
                <a:gridCol w="1944216"/>
                <a:gridCol w="2286000"/>
                <a:gridCol w="2286000"/>
              </a:tblGrid>
              <a:tr h="301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CONTROL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933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RESPONSABLE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933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FRECUENCIA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933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REGISTRO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7933C"/>
                    </a:solidFill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Informes de indicadores PESV  (Ver modulo de indicadores ).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Coordinador   Administrativo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Mensual 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Modulo  de gestión de transporte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649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Control  de  Vehículos ( control documentación, mantenimientos )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Mensual 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Informe de seguimiento a rutas 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Diario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9023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Informe de  seguimiento a actas de comité  PESV , (Ver modulo  compromisos  y comités) 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  <a:cs typeface="Arial" pitchFamily="34" charset="0"/>
                        </a:rPr>
                        <a:t>Mensual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2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239008"/>
              </p:ext>
            </p:extLst>
          </p:nvPr>
        </p:nvGraphicFramePr>
        <p:xfrm>
          <a:off x="-15954" y="5589240"/>
          <a:ext cx="9144000" cy="73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329005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INVOLUCRADOS EN EL PROCESO</a:t>
                      </a:r>
                      <a:endParaRPr lang="es-ES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200" dirty="0" smtClean="0"/>
                        <a:t>Gerencia General,</a:t>
                      </a:r>
                      <a:r>
                        <a:rPr lang="es-ES" sz="1200" baseline="0" dirty="0" smtClean="0"/>
                        <a:t> Gerente Administrativo, Coordinador administrativo  y GTH , Conductores, Monitoras .</a:t>
                      </a:r>
                      <a:endParaRPr lang="es-E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561" name="10 CuadroTexto"/>
          <p:cNvSpPr txBox="1">
            <a:spLocks noChangeArrowheads="1"/>
          </p:cNvSpPr>
          <p:nvPr/>
        </p:nvSpPr>
        <p:spPr bwMode="auto">
          <a:xfrm>
            <a:off x="0" y="6453188"/>
            <a:ext cx="9144000" cy="23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s-ES" sz="900" b="1" dirty="0">
                <a:solidFill>
                  <a:srgbClr val="152062"/>
                </a:solidFill>
                <a:latin typeface="Calibri" pitchFamily="34" charset="0"/>
              </a:rPr>
              <a:t>Revisión  1</a:t>
            </a:r>
            <a:r>
              <a:rPr lang="es-ES" sz="900" b="1" dirty="0" smtClean="0">
                <a:solidFill>
                  <a:srgbClr val="152062"/>
                </a:solidFill>
                <a:latin typeface="Calibri" pitchFamily="34" charset="0"/>
              </a:rPr>
              <a:t>, Marzo  2017</a:t>
            </a:r>
            <a:endParaRPr lang="es-ES" sz="900" b="1" dirty="0">
              <a:solidFill>
                <a:srgbClr val="152062"/>
              </a:solidFill>
              <a:latin typeface="Calibri" pitchFamily="34" charset="0"/>
            </a:endParaRPr>
          </a:p>
        </p:txBody>
      </p:sp>
      <p:sp>
        <p:nvSpPr>
          <p:cNvPr id="21562" name="17 CuadroTexto"/>
          <p:cNvSpPr txBox="1">
            <a:spLocks noChangeArrowheads="1"/>
          </p:cNvSpPr>
          <p:nvPr/>
        </p:nvSpPr>
        <p:spPr bwMode="auto">
          <a:xfrm>
            <a:off x="0" y="765175"/>
            <a:ext cx="100441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s-ES" sz="1200" dirty="0">
                <a:solidFill>
                  <a:srgbClr val="152062"/>
                </a:solidFill>
              </a:rPr>
              <a:t>VER LISTADO MAESTRO DE DOCUMENTOS: http</a:t>
            </a:r>
            <a:r>
              <a:rPr lang="es-ES" sz="1200" dirty="0" smtClean="0">
                <a:solidFill>
                  <a:srgbClr val="152062"/>
                </a:solidFill>
              </a:rPr>
              <a:t>://</a:t>
            </a:r>
            <a:r>
              <a:rPr lang="es-ES" sz="1200" dirty="0" err="1" smtClean="0">
                <a:solidFill>
                  <a:srgbClr val="152062"/>
                </a:solidFill>
              </a:rPr>
              <a:t>metrovans.sistemaskoios.com</a:t>
            </a:r>
            <a:r>
              <a:rPr lang="es-ES" sz="1200" dirty="0" smtClean="0">
                <a:solidFill>
                  <a:srgbClr val="152062"/>
                </a:solidFill>
              </a:rPr>
              <a:t>/gestion/documentosconsulta.php</a:t>
            </a:r>
            <a:endParaRPr lang="es-ES" sz="1200" dirty="0">
              <a:solidFill>
                <a:srgbClr val="1520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59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275</Words>
  <Application>Microsoft Office PowerPoint</Application>
  <PresentationFormat>Presentación en pantalla (4:3)</PresentationFormat>
  <Paragraphs>77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Bauhaus 93</vt:lpstr>
      <vt:lpstr>Calibri</vt:lpstr>
      <vt:lpstr>Times New Roman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Dell</dc:creator>
  <cp:lastModifiedBy>Asdrubal</cp:lastModifiedBy>
  <cp:revision>2</cp:revision>
  <dcterms:created xsi:type="dcterms:W3CDTF">2017-03-30T16:27:57Z</dcterms:created>
  <dcterms:modified xsi:type="dcterms:W3CDTF">2019-07-17T09:42:25Z</dcterms:modified>
</cp:coreProperties>
</file>