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60" r:id="rId2"/>
    <p:sldId id="258" r:id="rId3"/>
    <p:sldId id="256" r:id="rId4"/>
    <p:sldId id="259" r:id="rId5"/>
    <p:sldId id="281" r:id="rId6"/>
    <p:sldId id="284" r:id="rId7"/>
    <p:sldId id="283" r:id="rId8"/>
    <p:sldId id="269" r:id="rId9"/>
    <p:sldId id="270" r:id="rId10"/>
    <p:sldId id="286" r:id="rId11"/>
    <p:sldId id="261" r:id="rId12"/>
    <p:sldId id="280" r:id="rId13"/>
    <p:sldId id="264" r:id="rId14"/>
    <p:sldId id="271" r:id="rId15"/>
    <p:sldId id="265" r:id="rId16"/>
    <p:sldId id="276" r:id="rId17"/>
    <p:sldId id="277" r:id="rId18"/>
    <p:sldId id="279" r:id="rId19"/>
    <p:sldId id="267" r:id="rId20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333" autoAdjust="0"/>
  </p:normalViewPr>
  <p:slideViewPr>
    <p:cSldViewPr>
      <p:cViewPr varScale="1">
        <p:scale>
          <a:sx n="39" d="100"/>
          <a:sy n="39" d="100"/>
        </p:scale>
        <p:origin x="141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1DD1F-DF1C-4932-BD28-96AB0936F7C0}" type="datetimeFigureOut">
              <a:rPr lang="es-ES" smtClean="0"/>
              <a:pPr/>
              <a:t>17/07/2019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DA143-A528-48A9-AA79-0F52683B67F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4799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D48CB4-50D1-487A-AE4D-5AFCA7E69326}" type="datetimeFigureOut">
              <a:rPr lang="es-CO" smtClean="0"/>
              <a:pPr/>
              <a:t>17/07/2019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DDB857-BA29-4DE3-B630-498AE408CAD6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8.emf"/><Relationship Id="rId4" Type="http://schemas.openxmlformats.org/officeDocument/2006/relationships/package" Target="../embeddings/Hoja_de_c_lculo_de_Microsoft_Excel1.xlsx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9.png"/><Relationship Id="rId7" Type="http://schemas.openxmlformats.org/officeDocument/2006/relationships/image" Target="../media/image10.wmf"/><Relationship Id="rId2" Type="http://schemas.openxmlformats.org/officeDocument/2006/relationships/hyperlink" Target="http://lottus.sistemaskoios.com/gestion/objetivosgrafica.php?anno=2015&amp;ms=11&amp;mi=1&amp;id=1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lottus.sistemaskoios.com/gestion/objetivosgrafica.php?anno=2015&amp;ms=11&amp;mi=1&amp;id=19" TargetMode="External"/><Relationship Id="rId5" Type="http://schemas.openxmlformats.org/officeDocument/2006/relationships/hyperlink" Target="http://lottus.sistemaskoios.com/gestion/objetivosgrafica.php?anno=2015&amp;ms=11&amp;mi=1&amp;id=22" TargetMode="External"/><Relationship Id="rId4" Type="http://schemas.openxmlformats.org/officeDocument/2006/relationships/hyperlink" Target="http://lottus.sistemaskoios.com/gestion/objetivosgrafica.php?anno=2015&amp;ms=11&amp;mi=1&amp;id=20" TargetMode="External"/><Relationship Id="rId9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 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91680" y="3429000"/>
            <a:ext cx="6192688" cy="254888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s-C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REVISIÓN </a:t>
            </a:r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GERENCIAL.</a:t>
            </a:r>
            <a:endPara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indent="0" algn="ctr">
              <a:buNone/>
              <a:defRPr/>
            </a:pPr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Marzo 2017.</a:t>
            </a:r>
            <a:endParaRPr lang="es-CO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endParaRPr lang="es-CO" dirty="0"/>
          </a:p>
        </p:txBody>
      </p:sp>
      <p:pic>
        <p:nvPicPr>
          <p:cNvPr id="6145" name="Imagen 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1857364"/>
            <a:ext cx="2571768" cy="1102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1007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052" y="656692"/>
            <a:ext cx="8229600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Los </a:t>
            </a:r>
            <a:r>
              <a:rPr lang="es-CO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resultados de auditorías.</a:t>
            </a:r>
          </a:p>
          <a:p>
            <a:endParaRPr lang="es-CO" dirty="0"/>
          </a:p>
        </p:txBody>
      </p:sp>
      <p:sp>
        <p:nvSpPr>
          <p:cNvPr id="8" name="7 CuadroTexto"/>
          <p:cNvSpPr txBox="1"/>
          <p:nvPr/>
        </p:nvSpPr>
        <p:spPr>
          <a:xfrm>
            <a:off x="543321" y="1268760"/>
            <a:ext cx="3073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Gestión Humana </a:t>
            </a:r>
            <a:endParaRPr lang="es-CO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524000" y="2326843"/>
          <a:ext cx="6096000" cy="2204313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82854"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Problema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/>
                        <a:t>Corrección</a:t>
                      </a:r>
                      <a:endParaRPr lang="es-CO" sz="15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/>
                        <a:t>Acción Correctiva</a:t>
                      </a:r>
                      <a:endParaRPr lang="es-CO" sz="15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4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Registro de capacitación en políticas del personal del proceso</a:t>
                      </a:r>
                    </a:p>
                    <a:p>
                      <a:pPr algn="ctr"/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 smtClean="0"/>
                        <a:t>Se</a:t>
                      </a:r>
                      <a:r>
                        <a:rPr lang="es-CO" sz="1500" baseline="0" dirty="0" smtClean="0"/>
                        <a:t> realizo la capacitación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 smtClean="0"/>
                        <a:t>Se</a:t>
                      </a:r>
                      <a:r>
                        <a:rPr lang="es-CO" sz="1500" baseline="0" dirty="0" smtClean="0"/>
                        <a:t> estableció como un componente clave en las capacitaciones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7890" name="DefaultOcx"/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7747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891" name="HTMLText1"/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9017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28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Los </a:t>
            </a:r>
            <a:r>
              <a:rPr lang="es-CO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resultados de auditorías.</a:t>
            </a:r>
          </a:p>
          <a:p>
            <a:endParaRPr lang="es-CO" dirty="0"/>
          </a:p>
        </p:txBody>
      </p:sp>
      <p:sp>
        <p:nvSpPr>
          <p:cNvPr id="6" name="5 CuadroTexto"/>
          <p:cNvSpPr txBox="1"/>
          <p:nvPr/>
        </p:nvSpPr>
        <p:spPr>
          <a:xfrm>
            <a:off x="543321" y="1268760"/>
            <a:ext cx="3073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Gestión  Estratégica</a:t>
            </a:r>
            <a:endParaRPr lang="es-CO" dirty="0"/>
          </a:p>
        </p:txBody>
      </p:sp>
      <p:pic>
        <p:nvPicPr>
          <p:cNvPr id="9218" name="Imagen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9229" y="461045"/>
            <a:ext cx="233362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428596" y="1857364"/>
          <a:ext cx="8321161" cy="4573407"/>
        </p:xfrm>
        <a:graphic>
          <a:graphicData uri="http://schemas.openxmlformats.org/drawingml/2006/table">
            <a:tbl>
              <a:tblPr/>
              <a:tblGrid>
                <a:gridCol w="1166543"/>
                <a:gridCol w="1046619"/>
                <a:gridCol w="1046619"/>
                <a:gridCol w="316165"/>
                <a:gridCol w="1493612"/>
                <a:gridCol w="1624439"/>
                <a:gridCol w="1627164"/>
              </a:tblGrid>
              <a:tr h="671967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5.4 </a:t>
                      </a:r>
                      <a:r>
                        <a:rPr lang="es-CO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Planificacion</a:t>
                      </a:r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Revision del cumplimiento de los objetivos del SGC   que apliquen al proceso (Mantener niveles optimos de rentabilidad)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Se revisaron los objetivos de calidad que aplican al proceso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en el Modulos de objetivos del sistema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898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Verificación del funcionamiento del subsistema de gestión del futuro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Del sistema de planeación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no se ha realizado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9898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Revisión informe planeación estratégica 2016: misión , visión y valores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Se evidencion en la presentacion de la planeacion estrategica.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esta en manual de calidad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8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Revisión  de las actas  y seguimientos de las revisiones gerenciales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se reviso el mapa </a:t>
                      </a:r>
                      <a:r>
                        <a:rPr lang="es-CO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estrategico</a:t>
                      </a:r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98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Verificacion del procedimiento de planeación operativa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Se reviso la </a:t>
                      </a:r>
                      <a:r>
                        <a:rPr lang="es-CO" sz="8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presentacion</a:t>
                      </a:r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 esta hay que realizarlo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573972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5.2  Enfoque al cliente,                   7.2.1 Determinacion de los requisitos  del servicio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Verificación de analisis de escenarios, presentación de informes para toma de decisión estrategica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 lo realizan ,se piensa en implementar a corto plazo.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97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Revisión de la metodología de identificación de necesidades del cliente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se revisa pero no queda soporte por escrito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7919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Planes de Mejoramiento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NO APLICA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96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7. Realizacion del servicio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Verificacion de las actividades criticas del proceso : planeación operativa, direccionamiento estrategico, subsistema seguimiento y control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 ESTA PERO SE DEBEN IMPLEMENTAR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58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type="title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O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Acciones preventivas .</a:t>
            </a:r>
            <a:endParaRPr lang="es-CO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es-CO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123038"/>
              </p:ext>
            </p:extLst>
          </p:nvPr>
        </p:nvGraphicFramePr>
        <p:xfrm>
          <a:off x="457200" y="1127388"/>
          <a:ext cx="8229600" cy="1653539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51247"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effectLst/>
                        </a:rPr>
                        <a:t>Debilidades</a:t>
                      </a:r>
                      <a:r>
                        <a:rPr lang="es-CO" sz="1200" b="1" baseline="0" dirty="0" smtClean="0">
                          <a:effectLst/>
                        </a:rPr>
                        <a:t> </a:t>
                      </a:r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effectLst/>
                        </a:rPr>
                        <a:t>Corrección</a:t>
                      </a:r>
                      <a:endParaRPr lang="es-CO" sz="120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effectLst/>
                        </a:rPr>
                        <a:t>Acción </a:t>
                      </a:r>
                      <a:r>
                        <a:rPr lang="es-CO" sz="1200" b="1" dirty="0" smtClean="0">
                          <a:effectLst/>
                        </a:rPr>
                        <a:t>Preventiva</a:t>
                      </a:r>
                      <a:r>
                        <a:rPr lang="es-CO" sz="1200" b="1" baseline="0" dirty="0" smtClean="0">
                          <a:effectLst/>
                        </a:rPr>
                        <a:t> </a:t>
                      </a:r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95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Necesidad de actualización de acuerdo con decreto 0348 en lo relacionado al PESV</a:t>
                      </a:r>
                      <a:endParaRPr lang="es-CO" sz="1200" dirty="0" smtClean="0">
                        <a:effectLst/>
                      </a:endParaRPr>
                    </a:p>
                    <a:p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effectLst/>
                        </a:rPr>
                        <a:t>No aplica</a:t>
                      </a:r>
                    </a:p>
                    <a:p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200" dirty="0" smtClean="0">
                          <a:effectLst/>
                        </a:rPr>
                        <a:t>Diseñar el PESV, QUE CONTIENE LOS LINEAMIENTOS PARA  GESTIONAR EL RIESGO EN LA PRESTACION DEL SERVICIO</a:t>
                      </a:r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860749"/>
              </p:ext>
            </p:extLst>
          </p:nvPr>
        </p:nvGraphicFramePr>
        <p:xfrm>
          <a:off x="457200" y="3068960"/>
          <a:ext cx="8229600" cy="134874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51247"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effectLst/>
                        </a:rPr>
                        <a:t>Debilidades</a:t>
                      </a:r>
                      <a:r>
                        <a:rPr lang="es-CO" sz="1200" b="1" baseline="0" dirty="0" smtClean="0">
                          <a:effectLst/>
                        </a:rPr>
                        <a:t> </a:t>
                      </a:r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effectLst/>
                        </a:rPr>
                        <a:t>Corrección</a:t>
                      </a:r>
                      <a:endParaRPr lang="es-CO" sz="120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effectLst/>
                        </a:rPr>
                        <a:t>Acción </a:t>
                      </a:r>
                      <a:r>
                        <a:rPr lang="es-CO" sz="1200" b="1" dirty="0" smtClean="0">
                          <a:effectLst/>
                        </a:rPr>
                        <a:t>Preventiva</a:t>
                      </a:r>
                      <a:r>
                        <a:rPr lang="es-CO" sz="1200" b="1" baseline="0" dirty="0" smtClean="0">
                          <a:effectLst/>
                        </a:rPr>
                        <a:t> </a:t>
                      </a:r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9596">
                <a:tc>
                  <a:txBody>
                    <a:bodyPr/>
                    <a:lstStyle/>
                    <a:p>
                      <a:r>
                        <a:rPr lang="es-CO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Fallas en la identificación de peligros y gestión de riesgos asociados a la prestación del servicio</a:t>
                      </a:r>
                      <a:endParaRPr lang="es-CO" sz="11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effectLst/>
                        </a:rPr>
                        <a:t>No aplica</a:t>
                      </a:r>
                    </a:p>
                    <a:p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Crear en el sistema el modulo de gestión de reportes</a:t>
                      </a:r>
                      <a:endParaRPr lang="es-CO" sz="11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751822"/>
              </p:ext>
            </p:extLst>
          </p:nvPr>
        </p:nvGraphicFramePr>
        <p:xfrm>
          <a:off x="457200" y="4797152"/>
          <a:ext cx="8229600" cy="147066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151247"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 smtClean="0">
                          <a:effectLst/>
                        </a:rPr>
                        <a:t>Debilidades</a:t>
                      </a:r>
                      <a:r>
                        <a:rPr lang="es-CO" sz="1200" b="1" baseline="0" dirty="0" smtClean="0">
                          <a:effectLst/>
                        </a:rPr>
                        <a:t> </a:t>
                      </a:r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effectLst/>
                        </a:rPr>
                        <a:t>Corrección</a:t>
                      </a:r>
                      <a:endParaRPr lang="es-CO" sz="120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>
                          <a:effectLst/>
                        </a:rPr>
                        <a:t>Acción </a:t>
                      </a:r>
                      <a:r>
                        <a:rPr lang="es-CO" sz="1200" b="1" dirty="0" smtClean="0">
                          <a:effectLst/>
                        </a:rPr>
                        <a:t>Preventiva</a:t>
                      </a:r>
                      <a:r>
                        <a:rPr lang="es-CO" sz="1200" b="1" baseline="0" dirty="0" smtClean="0">
                          <a:effectLst/>
                        </a:rPr>
                        <a:t> </a:t>
                      </a:r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95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solidFill>
                            <a:srgbClr val="5D5D5D"/>
                          </a:solidFill>
                          <a:effectLst/>
                          <a:latin typeface="Geneva"/>
                        </a:rPr>
                        <a:t>Alta</a:t>
                      </a:r>
                      <a:r>
                        <a:rPr lang="es-CO" sz="1200" baseline="0" dirty="0" smtClean="0">
                          <a:solidFill>
                            <a:srgbClr val="5D5D5D"/>
                          </a:solidFill>
                          <a:effectLst/>
                          <a:latin typeface="Geneva"/>
                        </a:rPr>
                        <a:t> dependencia con los dueños del sistema de información</a:t>
                      </a:r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 smtClean="0">
                          <a:effectLst/>
                        </a:rPr>
                        <a:t>No aplica</a:t>
                      </a:r>
                    </a:p>
                    <a:p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Dejar administrables: Los procesos los cronogramas Las evaluaciones Cargos Colaboradores</a:t>
                      </a:r>
                      <a:endParaRPr lang="es-CO" sz="1200" dirty="0">
                        <a:effectLst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22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67544" y="476672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smtClean="0">
                <a:solidFill>
                  <a:srgbClr val="C00000"/>
                </a:solidFill>
              </a:rPr>
              <a:t>Retroalimentación del cliente.</a:t>
            </a:r>
            <a:endParaRPr lang="es-CO" sz="2800" b="1" dirty="0">
              <a:solidFill>
                <a:srgbClr val="C00000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580112" y="1988840"/>
            <a:ext cx="2736304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dirty="0" smtClean="0"/>
              <a:t>Mejorar el canal de comunicación con los clientes.</a:t>
            </a:r>
            <a:endParaRPr lang="es-CO" dirty="0"/>
          </a:p>
        </p:txBody>
      </p:sp>
      <p:sp>
        <p:nvSpPr>
          <p:cNvPr id="4" name="TextBox 3"/>
          <p:cNvSpPr txBox="1"/>
          <p:nvPr/>
        </p:nvSpPr>
        <p:spPr>
          <a:xfrm>
            <a:off x="3357554" y="4000504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>
                <a:solidFill>
                  <a:srgbClr val="FF0000"/>
                </a:solidFill>
              </a:rPr>
              <a:t>96 % DE SATISFACCION DEL CLIENTE 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71472" y="2143116"/>
            <a:ext cx="31105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COLEGIO RICHMOND  96%</a:t>
            </a:r>
          </a:p>
          <a:p>
            <a:r>
              <a:rPr lang="es-CO" dirty="0" smtClean="0"/>
              <a:t>SANTO ANGEL                92</a:t>
            </a:r>
          </a:p>
          <a:p>
            <a:r>
              <a:rPr lang="es-CO" dirty="0" smtClean="0"/>
              <a:t>ESPANTAPAJAROS          100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2159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CuadroTexto"/>
          <p:cNvSpPr txBox="1">
            <a:spLocks noGrp="1"/>
          </p:cNvSpPr>
          <p:nvPr>
            <p:ph type="title"/>
          </p:nvPr>
        </p:nvSpPr>
        <p:spPr>
          <a:xfrm>
            <a:off x="457200" y="704088"/>
            <a:ext cx="8229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smtClean="0">
                <a:solidFill>
                  <a:srgbClr val="C00000"/>
                </a:solidFill>
              </a:rPr>
              <a:t>Retroalimentación del cliente.</a:t>
            </a:r>
            <a:endParaRPr lang="es-CO" sz="2800" b="1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4282" y="1285860"/>
            <a:ext cx="8229600" cy="748679"/>
          </a:xfrm>
        </p:spPr>
        <p:txBody>
          <a:bodyPr>
            <a:normAutofit/>
          </a:bodyPr>
          <a:lstStyle/>
          <a:p>
            <a:r>
              <a:rPr lang="es-CO" sz="1400" dirty="0"/>
              <a:t>Cumplimiento contractual 100%  </a:t>
            </a:r>
          </a:p>
          <a:p>
            <a:r>
              <a:rPr lang="es-CO" sz="1400" dirty="0"/>
              <a:t>Se presento la evaluación del año 2015 </a:t>
            </a:r>
          </a:p>
          <a:p>
            <a:endParaRPr lang="es-CO" dirty="0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3146424" y="1924050"/>
          <a:ext cx="2711459" cy="385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Hoja de cálculo" r:id="rId4" imgW="5000655" imgH="7601060" progId="Excel.Sheet.12">
                  <p:embed/>
                </p:oleObj>
              </mc:Choice>
              <mc:Fallback>
                <p:oleObj name="Hoja de cálculo" r:id="rId4" imgW="5000655" imgH="7601060" progId="Excel.Sheet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424" y="1924050"/>
                        <a:ext cx="2711459" cy="3859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214282" y="1894331"/>
          <a:ext cx="2786082" cy="4261347"/>
        </p:xfrm>
        <a:graphic>
          <a:graphicData uri="http://schemas.openxmlformats.org/drawingml/2006/table">
            <a:tbl>
              <a:tblPr/>
              <a:tblGrid>
                <a:gridCol w="837328"/>
                <a:gridCol w="837328"/>
                <a:gridCol w="342333"/>
                <a:gridCol w="383968"/>
                <a:gridCol w="385125"/>
              </a:tblGrid>
              <a:tr h="10229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CHECK LIST DE CONTRATOS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91333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sng" strike="noStrike">
                          <a:solidFill>
                            <a:srgbClr val="000000"/>
                          </a:solidFill>
                          <a:latin typeface="Palatino"/>
                        </a:rPr>
                        <a:t>CLIENTE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6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COLEGIO BILINGÜE RICHMOND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5" gridSpan="2">
                  <a:txBody>
                    <a:bodyPr/>
                    <a:lstStyle/>
                    <a:p>
                      <a:pPr algn="l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36999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sng" strike="noStrike">
                          <a:solidFill>
                            <a:srgbClr val="000000"/>
                          </a:solidFill>
                          <a:latin typeface="Palatino"/>
                        </a:rPr>
                        <a:t>FECHA INICIO DE CONTRATO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ene-16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00933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FECHA FINALIZACIÓN DE CONTRATO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dic-16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36999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sng" strike="noStrike">
                          <a:solidFill>
                            <a:srgbClr val="000000"/>
                          </a:solidFill>
                          <a:latin typeface="Palatino"/>
                        </a:rPr>
                        <a:t>OBJETO DEL CONTRATO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TRANSPORTE ESCOLAR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46133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FECHA DE SEGUIMIENTO: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ene-16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95899">
                <a:tc>
                  <a:txBody>
                    <a:bodyPr/>
                    <a:lstStyle/>
                    <a:p>
                      <a:pPr algn="l" fontAlgn="b"/>
                      <a:endParaRPr lang="es-CO" sz="6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Palatin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Palatin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90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ITEM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COMPROMISOS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CUMPLIMIENTO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TIEMPO DE SOLUCIÓN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OBSERVACIONES Y COMENTARIOS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9199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CO" sz="5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Designar para la prestacion del servicio vehiculos conducidos po personal idoneo.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39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presentar para cada uno de los vehiculos asignados para la prestacion del servicio el certificado que acredite las condiciones tecnico mecanicas y mantenimiento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600" b="0" i="0" u="none" strike="noStrike" dirty="0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prestar el servicio de trasnpote contratado bajo la modalidad de " servicio publico de transporte terrestre automotor especial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6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mantener vigente y en todo momento, la licencia para la prestacion de transporte escolar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19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no permitir que la rutas asignadas sean usadas por personal no autorizado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atender y dar soluciones a las reclamaciones por el CONTRATANTE , respecto al cumplimiento del contrato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26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latin typeface="Palatino"/>
                        </a:rPr>
                        <a:t>cambiar de inmediata al </a:t>
                      </a:r>
                      <a:r>
                        <a:rPr lang="es-CO" sz="500" b="0" i="0" u="none" strike="noStrike" dirty="0" err="1">
                          <a:solidFill>
                            <a:srgbClr val="000000"/>
                          </a:solidFill>
                          <a:latin typeface="Palatino"/>
                        </a:rPr>
                        <a:t>coductor</a:t>
                      </a:r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latin typeface="Palatino"/>
                        </a:rPr>
                        <a:t> del </a:t>
                      </a:r>
                      <a:r>
                        <a:rPr lang="es-CO" sz="500" b="0" i="0" u="none" strike="noStrike" dirty="0" err="1">
                          <a:solidFill>
                            <a:srgbClr val="000000"/>
                          </a:solidFill>
                          <a:latin typeface="Palatino"/>
                        </a:rPr>
                        <a:t>vehiculo</a:t>
                      </a:r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latin typeface="Palatino"/>
                        </a:rPr>
                        <a:t> </a:t>
                      </a:r>
                      <a:r>
                        <a:rPr lang="es-CO" sz="500" b="0" i="0" u="none" strike="noStrike" dirty="0" err="1">
                          <a:solidFill>
                            <a:srgbClr val="000000"/>
                          </a:solidFill>
                          <a:latin typeface="Palatino"/>
                        </a:rPr>
                        <a:t>asiganado</a:t>
                      </a:r>
                      <a:r>
                        <a:rPr lang="es-CO" sz="500" b="0" i="0" u="none" strike="noStrike" dirty="0">
                          <a:solidFill>
                            <a:srgbClr val="000000"/>
                          </a:solidFill>
                          <a:latin typeface="Palatino"/>
                        </a:rPr>
                        <a:t> como tal, cuando el CONTRATANTE lo solicite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3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en contraprestacion al presente contratodos salidas pedagogicas mensuales con cada vehiculo que presta el servicio de transporte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33"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FGRC  1 Revisión Original Julio de 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95899"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78566">
                <a:tc>
                  <a:txBody>
                    <a:bodyPr/>
                    <a:lstStyle/>
                    <a:p>
                      <a:pPr algn="l" fontAlgn="ctr"/>
                      <a:r>
                        <a:rPr lang="es-CO" sz="6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Observaciones Recursos Humanos: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NINGUNA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8" name="1 Imagen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422" y="2143116"/>
            <a:ext cx="571504" cy="428628"/>
          </a:xfrm>
          <a:prstGeom prst="rect">
            <a:avLst/>
          </a:prstGeom>
        </p:spPr>
      </p:pic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6000760" y="1982883"/>
          <a:ext cx="2857487" cy="4303636"/>
        </p:xfrm>
        <a:graphic>
          <a:graphicData uri="http://schemas.openxmlformats.org/drawingml/2006/table">
            <a:tbl>
              <a:tblPr/>
              <a:tblGrid>
                <a:gridCol w="858788"/>
                <a:gridCol w="858788"/>
                <a:gridCol w="351107"/>
                <a:gridCol w="393809"/>
                <a:gridCol w="394995"/>
              </a:tblGrid>
              <a:tr h="10548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CHECK LIST DE CONTRATOS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88366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sng" strike="noStrike" dirty="0">
                          <a:solidFill>
                            <a:srgbClr val="000000"/>
                          </a:solidFill>
                          <a:latin typeface="Palatino"/>
                        </a:rPr>
                        <a:t>CLIENTE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O" sz="5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TALLER Y ESPECTACULOS ESPANTAPAJAROS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rowSpan="5" gridSpan="2"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41275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sng" strike="noStrike">
                          <a:solidFill>
                            <a:srgbClr val="000000"/>
                          </a:solidFill>
                          <a:latin typeface="Palatino"/>
                        </a:rPr>
                        <a:t>FECHA INICIO DE CONTRATO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ene-16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07203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FECHA FINALIZACIÓN DE CONTRATO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dic-16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41275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sng" strike="noStrike">
                          <a:solidFill>
                            <a:srgbClr val="000000"/>
                          </a:solidFill>
                          <a:latin typeface="Palatino"/>
                        </a:rPr>
                        <a:t>OBJETO DEL CONTRATO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TRANSPORTE ESCOLAR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50693">
                <a:tc>
                  <a:txBody>
                    <a:bodyPr/>
                    <a:lstStyle/>
                    <a:p>
                      <a:pPr algn="l" fontAlgn="b"/>
                      <a:r>
                        <a:rPr lang="es-CO" sz="4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FECHA DE SEGUIMIENTO: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ene-16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98892">
                <a:tc>
                  <a:txBody>
                    <a:bodyPr/>
                    <a:lstStyle/>
                    <a:p>
                      <a:pPr algn="l" fontAlgn="b"/>
                      <a:endParaRPr lang="es-CO" sz="500" b="1" i="0" u="sng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Palatin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Palatino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55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ITEM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COMPROMISOS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CUMPLIMIENTO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TIEMPO DE SOLUCIÓN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OBSERVACIONES Y COMENTARIOS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26039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CO" sz="500" b="1" i="0" u="none" strike="noStrike" dirty="0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Designar para la prestacion del servicio vehiculos conducidos po personal idoneo.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07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presentar para cada uno de los vehiculos asignados para la prestacion del servicio el certificado que acredite las condiciones tecnico mecanicas y mantenimiento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8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prestar el servicio de trasnpote contratado bajo la modalidad de " servicio publico de transporte terrestre automotor especial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87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mantener vigente y en todo momento, la licencia para la prestacion de transporte escolar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603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no permitir que la rutas asignadas sean usadas por personal no autorizado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8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atender y dar soluciones a las reclamaciones por el CONTRATANTE , respecto al cumplimiento del contrato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38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cambiar de inmediata al coductor del vehiculo asiganado como tal, cuando el CONTRATANTE lo solicite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73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en contraprestacion al presente contratodos salidas pedagogicas mensuales con cada vehiculo que presta el servicio de transporte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SI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183"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FGRC  1 Revisión Original Julio de 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98892"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87258">
                <a:tc>
                  <a:txBody>
                    <a:bodyPr/>
                    <a:lstStyle/>
                    <a:p>
                      <a:pPr algn="l" fontAlgn="ctr"/>
                      <a:r>
                        <a:rPr lang="es-CO" sz="5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Observaciones Recursos Humanos: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5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NINGUNA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CO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" name="1 Imagen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2143116"/>
            <a:ext cx="557243" cy="428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31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796086"/>
          </a:xfrm>
        </p:spPr>
        <p:txBody>
          <a:bodyPr>
            <a:noAutofit/>
          </a:bodyPr>
          <a:lstStyle/>
          <a:p>
            <a:r>
              <a:rPr lang="es-CO" sz="3200" b="1" dirty="0" smtClean="0">
                <a:solidFill>
                  <a:schemeClr val="accent1"/>
                </a:solidFill>
              </a:rPr>
              <a:t/>
            </a:r>
            <a:br>
              <a:rPr lang="es-CO" sz="3200" b="1" dirty="0" smtClean="0">
                <a:solidFill>
                  <a:schemeClr val="accent1"/>
                </a:solidFill>
              </a:rPr>
            </a:br>
            <a:r>
              <a:rPr lang="es-CO" sz="3200" b="1" dirty="0" smtClean="0">
                <a:solidFill>
                  <a:schemeClr val="accent1"/>
                </a:solidFill>
              </a:rPr>
              <a:t/>
            </a:r>
            <a:br>
              <a:rPr lang="es-CO" sz="3200" b="1" dirty="0" smtClean="0">
                <a:solidFill>
                  <a:schemeClr val="accent1"/>
                </a:solidFill>
              </a:rPr>
            </a:br>
            <a:r>
              <a:rPr lang="es-CO" sz="3200" b="1" dirty="0" smtClean="0">
                <a:solidFill>
                  <a:schemeClr val="accent1"/>
                </a:solidFill>
              </a:rPr>
              <a:t/>
            </a:r>
            <a:br>
              <a:rPr lang="es-CO" sz="3200" b="1" dirty="0" smtClean="0">
                <a:solidFill>
                  <a:schemeClr val="accent1"/>
                </a:solidFill>
              </a:rPr>
            </a:br>
            <a:r>
              <a:rPr lang="es-CO" sz="3200" b="1" dirty="0" smtClean="0">
                <a:solidFill>
                  <a:schemeClr val="accent1"/>
                </a:solidFill>
              </a:rPr>
              <a:t>Desempeños de los procesos (Tablero de objetivos)</a:t>
            </a:r>
            <a:endParaRPr lang="es-CO" sz="3200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56" y="3284984"/>
            <a:ext cx="7490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Se  ha cumplido  con las metas establecidas en los indicadores de los procesos</a:t>
            </a:r>
            <a:endParaRPr lang="es-ES" dirty="0"/>
          </a:p>
        </p:txBody>
      </p:sp>
      <p:sp>
        <p:nvSpPr>
          <p:cNvPr id="5" name="Rectangle 4"/>
          <p:cNvSpPr/>
          <p:nvPr/>
        </p:nvSpPr>
        <p:spPr>
          <a:xfrm>
            <a:off x="0" y="1772816"/>
            <a:ext cx="9144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PLAN   DE ACCION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Revisar si el comportamiento de los indicadores sigue al  100% , con el fin de identificar nuevos indicadores a los procesos </a:t>
            </a:r>
          </a:p>
          <a:p>
            <a:pPr marL="285750" indent="-285750">
              <a:buFont typeface="Arial" pitchFamily="34" charset="0"/>
              <a:buChar char="•"/>
            </a:pPr>
            <a:endParaRPr lang="es-ES_tradnl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Ver modulo de Objetivos de calidad</a:t>
            </a:r>
          </a:p>
          <a:p>
            <a:pPr marL="285750" indent="-285750">
              <a:buFont typeface="Arial" pitchFamily="34" charset="0"/>
              <a:buChar char="•"/>
            </a:pPr>
            <a:endParaRPr lang="es-ES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3748088" y="992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3748088" y="992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1 Título"/>
          <p:cNvSpPr txBox="1">
            <a:spLocks/>
          </p:cNvSpPr>
          <p:nvPr/>
        </p:nvSpPr>
        <p:spPr>
          <a:xfrm>
            <a:off x="14808" y="38610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b="1" dirty="0" smtClean="0">
                <a:solidFill>
                  <a:schemeClr val="accent1"/>
                </a:solidFill>
              </a:rPr>
              <a:t>Estado de las acciones correctivas preventivas.</a:t>
            </a:r>
            <a:endParaRPr lang="es-CO" sz="3200" b="1" dirty="0">
              <a:solidFill>
                <a:schemeClr val="accent1"/>
              </a:solidFill>
            </a:endParaRPr>
          </a:p>
        </p:txBody>
      </p:sp>
      <p:sp>
        <p:nvSpPr>
          <p:cNvPr id="28" name="TextBox 3"/>
          <p:cNvSpPr txBox="1"/>
          <p:nvPr/>
        </p:nvSpPr>
        <p:spPr>
          <a:xfrm>
            <a:off x="251520" y="5085184"/>
            <a:ext cx="8091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Se realizo la revisión del seguimiento realizado a las acciones preventivas, del sistema  de calidad . Ver modulo de  auditorias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0684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46"/>
          <p:cNvSpPr>
            <a:spLocks noChangeArrowheads="1"/>
          </p:cNvSpPr>
          <p:nvPr/>
        </p:nvSpPr>
        <p:spPr bwMode="auto">
          <a:xfrm>
            <a:off x="-10532082" y="1809581"/>
            <a:ext cx="355763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1 Título"/>
          <p:cNvSpPr>
            <a:spLocks noGrp="1"/>
          </p:cNvSpPr>
          <p:nvPr>
            <p:ph type="title"/>
          </p:nvPr>
        </p:nvSpPr>
        <p:spPr>
          <a:xfrm>
            <a:off x="468313" y="714364"/>
            <a:ext cx="8229600" cy="1143000"/>
          </a:xfrm>
        </p:spPr>
        <p:txBody>
          <a:bodyPr>
            <a:noAutofit/>
          </a:bodyPr>
          <a:lstStyle/>
          <a:p>
            <a:r>
              <a:rPr lang="es-CO" sz="2800" b="1" dirty="0" smtClean="0">
                <a:solidFill>
                  <a:schemeClr val="accent1"/>
                </a:solidFill>
              </a:rPr>
              <a:t>Desempeños de los procesos (Tablero de objetivos  ENERO- NOVIEMBRE 2016)</a:t>
            </a:r>
            <a:endParaRPr lang="es-CO" sz="2800" b="1" dirty="0">
              <a:solidFill>
                <a:schemeClr val="accent1"/>
              </a:solidFill>
            </a:endParaRPr>
          </a:p>
        </p:txBody>
      </p:sp>
      <p:sp>
        <p:nvSpPr>
          <p:cNvPr id="61" name="Rectangle 4"/>
          <p:cNvSpPr/>
          <p:nvPr/>
        </p:nvSpPr>
        <p:spPr>
          <a:xfrm>
            <a:off x="0" y="1909414"/>
            <a:ext cx="9144000" cy="13052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PLAN   DE ACCION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Revisar si el comportamiento de los indicadores sigue al  100% , con el fin de identificar nuevos indicadores a los procesos </a:t>
            </a:r>
            <a:endParaRPr lang="es-ES_tradnl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Ver modulo de Objetivos de calidad</a:t>
            </a:r>
          </a:p>
          <a:p>
            <a:pPr marL="285750" indent="-285750">
              <a:buFont typeface="Arial" pitchFamily="34" charset="0"/>
              <a:buChar char="•"/>
            </a:pPr>
            <a:endParaRPr lang="es-ES" dirty="0"/>
          </a:p>
        </p:txBody>
      </p:sp>
      <p:pic>
        <p:nvPicPr>
          <p:cNvPr id="11276" name="Picture 12" descr="http://lottus.sistemaskoios.com/image/20_128x128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663" y="995363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277" name="Picture 13" descr="http://lottus.sistemaskoios.com/image/20_128x128.png">
            <a:hlinkClick r:id="rId4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663" y="995363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278" name="Picture 14" descr="http://lottus.sistemaskoios.com/image/20_128x128.png">
            <a:hlinkClick r:id="rId5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663" y="995363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275" name="Picture 11" descr="http://lottus.sistemaskoios.com/image/20_128x128.png">
            <a:hlinkClick r:id="rId6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663" y="1179513"/>
            <a:ext cx="190500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279" name="HTMLSelect1"/>
          <p:cNvPicPr preferRelativeResize="0">
            <a:picLocks noChangeArrowheads="1" noChangeShapeType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900" y="990600"/>
            <a:ext cx="914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80" name="HTMLSelect2"/>
          <p:cNvPicPr preferRelativeResize="0">
            <a:picLocks noChangeArrowheads="1" noChangeShapeType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900" y="990600"/>
            <a:ext cx="914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81" name="HTMLSelect3"/>
          <p:cNvPicPr preferRelativeResize="0">
            <a:picLocks noChangeArrowheads="1" noChangeShapeType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900" y="990600"/>
            <a:ext cx="914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82" name="HTMLSubmit1"/>
          <p:cNvPicPr preferRelativeResize="0">
            <a:picLocks noChangeArrowheads="1" noChangeShapeType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900" y="9906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32848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b="1" dirty="0" smtClean="0">
                <a:solidFill>
                  <a:schemeClr val="accent1"/>
                </a:solidFill>
              </a:rPr>
              <a:t>Cambios que afectan el sistema </a:t>
            </a:r>
            <a:endParaRPr lang="es-CO" b="1" dirty="0">
              <a:solidFill>
                <a:schemeClr val="accent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56" y="3284984"/>
            <a:ext cx="7490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Se  ha cumplido  con las metas establecidas en los indicadores de los procesos</a:t>
            </a:r>
            <a:endParaRPr lang="es-ES" dirty="0"/>
          </a:p>
        </p:txBody>
      </p:sp>
      <p:sp>
        <p:nvSpPr>
          <p:cNvPr id="5" name="Rectangle 4"/>
          <p:cNvSpPr/>
          <p:nvPr/>
        </p:nvSpPr>
        <p:spPr>
          <a:xfrm>
            <a:off x="144678" y="2114046"/>
            <a:ext cx="8785040" cy="36724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 smtClean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_tradnl" b="1" dirty="0" smtClean="0">
                <a:solidFill>
                  <a:schemeClr val="tx1"/>
                </a:solidFill>
              </a:rPr>
              <a:t>NUEVA LEGISLACIÓN:</a:t>
            </a:r>
          </a:p>
          <a:p>
            <a:pPr marL="285750" indent="-285750">
              <a:buFont typeface="Arial" pitchFamily="34" charset="0"/>
              <a:buChar char="•"/>
            </a:pPr>
            <a:endParaRPr lang="es-ES_tradnl" dirty="0" smtClean="0">
              <a:solidFill>
                <a:schemeClr val="tx1"/>
              </a:solidFill>
            </a:endParaRPr>
          </a:p>
          <a:p>
            <a:r>
              <a:rPr lang="es-ES_tradnl" dirty="0" smtClean="0">
                <a:solidFill>
                  <a:schemeClr val="tx1"/>
                </a:solidFill>
              </a:rPr>
              <a:t>Decreto 0348 2015, </a:t>
            </a:r>
          </a:p>
          <a:p>
            <a:r>
              <a:rPr lang="es-ES_tradnl" dirty="0" err="1" smtClean="0">
                <a:solidFill>
                  <a:schemeClr val="tx1"/>
                </a:solidFill>
              </a:rPr>
              <a:t>Resolucion</a:t>
            </a:r>
            <a:r>
              <a:rPr lang="es-ES_tradnl" dirty="0" smtClean="0">
                <a:solidFill>
                  <a:schemeClr val="tx1"/>
                </a:solidFill>
              </a:rPr>
              <a:t> 1069 2015</a:t>
            </a:r>
          </a:p>
          <a:p>
            <a:r>
              <a:rPr lang="es-ES_tradnl" dirty="0" smtClean="0">
                <a:solidFill>
                  <a:schemeClr val="tx1"/>
                </a:solidFill>
              </a:rPr>
              <a:t>RESOLUCION 431</a:t>
            </a:r>
          </a:p>
          <a:p>
            <a:endParaRPr lang="es-ES_tradnl" b="1" dirty="0">
              <a:solidFill>
                <a:schemeClr val="tx1"/>
              </a:solidFill>
            </a:endParaRPr>
          </a:p>
          <a:p>
            <a:r>
              <a:rPr lang="es-ES_tradnl" b="1" dirty="0" smtClean="0">
                <a:solidFill>
                  <a:schemeClr val="tx1"/>
                </a:solidFill>
              </a:rPr>
              <a:t>.CAMBIOS EN EL SISTEMA DE INFORMACIÓN</a:t>
            </a:r>
          </a:p>
          <a:p>
            <a:r>
              <a:rPr lang="es-ES_tradnl" dirty="0" smtClean="0">
                <a:solidFill>
                  <a:schemeClr val="tx1"/>
                </a:solidFill>
              </a:rPr>
              <a:t>Modulo de gestión de riesgo</a:t>
            </a:r>
          </a:p>
          <a:p>
            <a:r>
              <a:rPr lang="es-ES_tradnl" dirty="0" smtClean="0">
                <a:solidFill>
                  <a:schemeClr val="tx1"/>
                </a:solidFill>
              </a:rPr>
              <a:t>Modulo de SALUD OCUPACIONAL</a:t>
            </a:r>
          </a:p>
          <a:p>
            <a:r>
              <a:rPr lang="es-ES_tradnl" dirty="0" smtClean="0">
                <a:solidFill>
                  <a:schemeClr val="tx1"/>
                </a:solidFill>
              </a:rPr>
              <a:t>Modulo de gestión humana ENTRENAMIENTO</a:t>
            </a:r>
            <a:endParaRPr lang="es-ES_tradnl" dirty="0">
              <a:solidFill>
                <a:schemeClr val="tx1"/>
              </a:solidFill>
            </a:endParaRPr>
          </a:p>
          <a:p>
            <a:endParaRPr lang="es-ES_tradnl" dirty="0">
              <a:solidFill>
                <a:schemeClr val="tx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Ver modulo de planes de mejora </a:t>
            </a:r>
          </a:p>
          <a:p>
            <a:pPr marL="285750" indent="-285750">
              <a:buFont typeface="Arial" pitchFamily="34" charset="0"/>
              <a:buChar char="•"/>
            </a:pPr>
            <a:endParaRPr lang="es-ES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3748088" y="992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3748088" y="992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06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2800" b="1" dirty="0" smtClean="0">
                <a:solidFill>
                  <a:schemeClr val="accent1"/>
                </a:solidFill>
              </a:rPr>
              <a:t>Seguimiento a las acciones anteriores de la Revisión Gerencial</a:t>
            </a:r>
            <a:endParaRPr lang="es-CO" sz="2800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2000" b="1" dirty="0" smtClean="0"/>
              <a:t>la </a:t>
            </a:r>
            <a:r>
              <a:rPr lang="es-ES" sz="2000" b="1" dirty="0"/>
              <a:t>mejora del producto en relación con los requisitos del cliente, </a:t>
            </a:r>
          </a:p>
          <a:p>
            <a:r>
              <a:rPr lang="es-ES" sz="2000" dirty="0"/>
              <a:t>La implementación en el sistema de información del modulo de trazabilidad ayuda  y  facilita el control  del sistema específicamente en lo relacionado a la gestión del transporte </a:t>
            </a:r>
            <a:endParaRPr lang="es-ES" sz="2000" dirty="0" smtClean="0"/>
          </a:p>
          <a:p>
            <a:pPr marL="0" indent="0">
              <a:buNone/>
            </a:pPr>
            <a:r>
              <a:rPr lang="es-ES" sz="2000" b="1" dirty="0" smtClean="0"/>
              <a:t>Nota Ver modulo de trazabilidad  </a:t>
            </a:r>
            <a:r>
              <a:rPr lang="es-ES" sz="2000" dirty="0"/>
              <a:t/>
            </a:r>
            <a:br>
              <a:rPr lang="es-ES" sz="2000" dirty="0"/>
            </a:br>
            <a:endParaRPr lang="es-ES" sz="2000" b="1" dirty="0"/>
          </a:p>
          <a:p>
            <a:pPr marL="0" indent="0">
              <a:buNone/>
            </a:pPr>
            <a:r>
              <a:rPr lang="es-ES" sz="2000" b="1" dirty="0" smtClean="0"/>
              <a:t> </a:t>
            </a:r>
            <a:r>
              <a:rPr lang="es-ES" sz="2000" b="1" dirty="0"/>
              <a:t>la mejora de la eficacia del sistema de gestión de la calidad y sus procesos</a:t>
            </a:r>
            <a:r>
              <a:rPr lang="es-ES" sz="2000" dirty="0"/>
              <a:t>,</a:t>
            </a:r>
          </a:p>
          <a:p>
            <a:pPr marL="0" indent="0">
              <a:buNone/>
            </a:pPr>
            <a:endParaRPr lang="es-ES" sz="2000" b="1" dirty="0"/>
          </a:p>
          <a:p>
            <a:pPr marL="285750" indent="-285750"/>
            <a:r>
              <a:rPr lang="es-ES" sz="2000" dirty="0" smtClean="0"/>
              <a:t>Importante </a:t>
            </a:r>
            <a:r>
              <a:rPr lang="es-ES" sz="2000" dirty="0"/>
              <a:t>revisar los indicadores y realizar reuniones con los dueños de proceso para </a:t>
            </a:r>
            <a:r>
              <a:rPr lang="es-ES" sz="2000" dirty="0" smtClean="0"/>
              <a:t>definir nuevos indicadores</a:t>
            </a:r>
            <a:r>
              <a:rPr lang="es-ES" sz="2000" dirty="0"/>
              <a:t>-</a:t>
            </a:r>
            <a:endParaRPr lang="es-ES" sz="2000" b="1" dirty="0"/>
          </a:p>
          <a:p>
            <a:pPr marL="0" indent="0">
              <a:buNone/>
            </a:pP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263456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accent1"/>
                </a:solidFill>
              </a:rPr>
              <a:t>5.6.3 Resultados de la revisión</a:t>
            </a:r>
            <a:endParaRPr lang="es-ES" sz="3200" b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1340768"/>
            <a:ext cx="83632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/>
            </a:r>
            <a:br>
              <a:rPr lang="es-ES" b="1" dirty="0"/>
            </a:br>
            <a:r>
              <a:rPr lang="es-ES" dirty="0"/>
              <a:t>Los resultados de la revisión por la dirección deben incluir todas las decisiones y acciones relacionadas con:</a:t>
            </a:r>
            <a:br>
              <a:rPr lang="es-ES" dirty="0"/>
            </a:br>
            <a:r>
              <a:rPr lang="es-ES" b="1" dirty="0"/>
              <a:t>a) la mejora de la eficacia del sistema de gestión de la calidad y sus procesos</a:t>
            </a:r>
            <a:r>
              <a:rPr lang="es-ES" dirty="0" smtClean="0"/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 smtClean="0"/>
              <a:t>Se revisaron los ítems de  sistema y los indicadores de procesos y se estableció que el sistema esta cumpliendo de acuerdo con los establecido por la organización, los requisitos legales y del cliente , (nueva legislación)</a:t>
            </a:r>
          </a:p>
          <a:p>
            <a:endParaRPr lang="es-ES" b="1" dirty="0" smtClean="0"/>
          </a:p>
          <a:p>
            <a:r>
              <a:rPr lang="es-ES" b="1" dirty="0" smtClean="0"/>
              <a:t>b</a:t>
            </a:r>
            <a:r>
              <a:rPr lang="es-ES" b="1" dirty="0"/>
              <a:t>) la mejora del producto en relación con los requisitos del cliente, </a:t>
            </a:r>
            <a:endParaRPr lang="es-ES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 Se crearon nuevos módulos</a:t>
            </a:r>
          </a:p>
          <a:p>
            <a:r>
              <a:rPr lang="es-ES_tradnl" dirty="0" smtClean="0"/>
              <a:t>Modulo </a:t>
            </a:r>
            <a:r>
              <a:rPr lang="es-ES_tradnl" dirty="0"/>
              <a:t>de gestión de riesgo</a:t>
            </a:r>
          </a:p>
          <a:p>
            <a:r>
              <a:rPr lang="es-ES_tradnl" dirty="0"/>
              <a:t>Modulo de administrar</a:t>
            </a:r>
          </a:p>
          <a:p>
            <a:r>
              <a:rPr lang="es-ES_tradnl" dirty="0"/>
              <a:t>Modulo de gestión humana</a:t>
            </a:r>
          </a:p>
          <a:p>
            <a:r>
              <a:rPr lang="es-ES" dirty="0"/>
              <a:t/>
            </a:r>
            <a:br>
              <a:rPr lang="es-ES" dirty="0"/>
            </a:br>
            <a:r>
              <a:rPr lang="es-ES" b="1" dirty="0"/>
              <a:t>c) las necesidades de </a:t>
            </a:r>
            <a:r>
              <a:rPr lang="es-ES" b="1" dirty="0" smtClean="0"/>
              <a:t>recursos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_tradnl" dirty="0" smtClean="0"/>
              <a:t>Se reviso el cumplimiento del presupuesto y se estableció  su cumplimiento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_tradnl" dirty="0" smtClean="0"/>
              <a:t>Se sugiere revisar los requisitos legales para validar que no se esta incumpliendo ninguno</a:t>
            </a:r>
          </a:p>
          <a:p>
            <a:r>
              <a:rPr lang="es-ES_tradnl" b="1" dirty="0" smtClean="0"/>
              <a:t> 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95106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AGENDA.</a:t>
            </a:r>
            <a:endParaRPr lang="es-CO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07704" y="1903433"/>
            <a:ext cx="6059016" cy="4525963"/>
          </a:xfrm>
        </p:spPr>
        <p:txBody>
          <a:bodyPr>
            <a:normAutofit/>
          </a:bodyPr>
          <a:lstStyle/>
          <a:p>
            <a:r>
              <a:rPr lang="es-ES" sz="2000" b="1" dirty="0"/>
              <a:t>La información de entrada para la revisión por la dirección </a:t>
            </a:r>
            <a:r>
              <a:rPr lang="es-ES" sz="2000" b="1" i="1" dirty="0"/>
              <a:t>debe </a:t>
            </a:r>
            <a:r>
              <a:rPr lang="es-ES" sz="2000" b="1" dirty="0"/>
              <a:t>incluir:</a:t>
            </a:r>
            <a:br>
              <a:rPr lang="es-ES" sz="2000" b="1" dirty="0"/>
            </a:br>
            <a:r>
              <a:rPr lang="es-ES" sz="2000" b="1" dirty="0"/>
              <a:t>a) los resultados de auditorías,</a:t>
            </a:r>
            <a:br>
              <a:rPr lang="es-ES" sz="2000" b="1" dirty="0"/>
            </a:br>
            <a:r>
              <a:rPr lang="es-ES" sz="2000" b="1" dirty="0"/>
              <a:t>b) la retroalimentación del cliente,</a:t>
            </a:r>
            <a:br>
              <a:rPr lang="es-ES" sz="2000" b="1" dirty="0"/>
            </a:br>
            <a:r>
              <a:rPr lang="es-ES" sz="2000" b="1" dirty="0"/>
              <a:t>c) el desempeño de los procesos y conformidad del producto,</a:t>
            </a:r>
            <a:br>
              <a:rPr lang="es-ES" sz="2000" b="1" dirty="0"/>
            </a:br>
            <a:r>
              <a:rPr lang="es-ES" sz="2000" b="1" dirty="0"/>
              <a:t>d) el estado de las acciones correctivas y preventivas,</a:t>
            </a:r>
            <a:br>
              <a:rPr lang="es-ES" sz="2000" b="1" dirty="0"/>
            </a:br>
            <a:r>
              <a:rPr lang="es-ES" sz="2000" b="1" dirty="0"/>
              <a:t>e) las acciones de seguimiento de revisiones por la dirección previas,</a:t>
            </a:r>
            <a:br>
              <a:rPr lang="es-ES" sz="2000" b="1" dirty="0"/>
            </a:br>
            <a:r>
              <a:rPr lang="es-ES" sz="2000" b="1" dirty="0"/>
              <a:t>f) los cambios que podrían afectar al sistema de gestión de la calidad, y</a:t>
            </a:r>
            <a:br>
              <a:rPr lang="es-ES" sz="2000" b="1" dirty="0"/>
            </a:br>
            <a:r>
              <a:rPr lang="es-ES" sz="2000" b="1" dirty="0"/>
              <a:t>g) las recomendaciones para la mejora.</a:t>
            </a:r>
            <a:br>
              <a:rPr lang="es-ES" sz="2000" b="1" dirty="0"/>
            </a:br>
            <a:endParaRPr lang="es-CO" sz="2000" b="1" dirty="0"/>
          </a:p>
        </p:txBody>
      </p:sp>
    </p:spTree>
    <p:extLst>
      <p:ext uri="{BB962C8B-B14F-4D97-AF65-F5344CB8AC3E}">
        <p14:creationId xmlns:p14="http://schemas.microsoft.com/office/powerpoint/2010/main" val="3719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1443022"/>
            <a:ext cx="7851648" cy="4986374"/>
          </a:xfrm>
        </p:spPr>
        <p:txBody>
          <a:bodyPr>
            <a:noAutofit/>
          </a:bodyPr>
          <a:lstStyle/>
          <a:p>
            <a:pPr algn="l"/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000" b="1" dirty="0"/>
              <a:t/>
            </a:r>
            <a:br>
              <a:rPr lang="es-ES" sz="2000" b="1" dirty="0"/>
            </a:br>
            <a:r>
              <a:rPr lang="es-ES" sz="2000" b="1" dirty="0" smtClean="0">
                <a:solidFill>
                  <a:schemeClr val="tx1"/>
                </a:solidFill>
              </a:rPr>
              <a:t>5.6.2 </a:t>
            </a:r>
            <a:r>
              <a:rPr lang="es-ES" sz="2000" b="1" dirty="0">
                <a:solidFill>
                  <a:schemeClr val="tx1"/>
                </a:solidFill>
              </a:rPr>
              <a:t>Información para la revisión</a:t>
            </a:r>
            <a:br>
              <a:rPr lang="es-ES" sz="2000" b="1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La información de entrada para la revisión por la dirección </a:t>
            </a:r>
            <a:r>
              <a:rPr lang="es-ES" sz="2000" i="1" dirty="0">
                <a:solidFill>
                  <a:schemeClr val="tx1"/>
                </a:solidFill>
              </a:rPr>
              <a:t>debe </a:t>
            </a:r>
            <a:r>
              <a:rPr lang="es-ES" sz="2000" dirty="0">
                <a:solidFill>
                  <a:schemeClr val="tx1"/>
                </a:solidFill>
              </a:rPr>
              <a:t>incluir: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a) los resultados de auditorías,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b) la retroalimentación del cliente,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c) el desempeño de los procesos y conformidad del producto,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d) el estado de las acciones correctivas y preventivas,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e) las acciones de seguimiento de revisiones por la dirección previas,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f) los cambios que podrían afectar al sistema de gestión de la calidad, y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g) las recomendaciones para la mejora.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b="1" dirty="0">
                <a:solidFill>
                  <a:schemeClr val="tx1"/>
                </a:solidFill>
              </a:rPr>
              <a:t>5.6.3 Resultados de la revisión</a:t>
            </a:r>
            <a:br>
              <a:rPr lang="es-ES" sz="2000" b="1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Los resultados de la revisión por la dirección deben incluir todas las decisiones y acciones relacionadas con: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a) la mejora de la eficacia del sistema de gestión de la calidad y sus procesos,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b) la mejora del producto en relación con los requisitos del cliente, y</a:t>
            </a:r>
            <a:br>
              <a:rPr lang="es-ES" sz="2000" dirty="0">
                <a:solidFill>
                  <a:schemeClr val="tx1"/>
                </a:solidFill>
              </a:rPr>
            </a:br>
            <a:r>
              <a:rPr lang="es-ES" sz="2000" dirty="0">
                <a:solidFill>
                  <a:schemeClr val="tx1"/>
                </a:solidFill>
              </a:rPr>
              <a:t>c) las necesidades de recursos.</a:t>
            </a:r>
            <a:endParaRPr lang="es-CO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40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42994" y="656692"/>
            <a:ext cx="8229600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Los </a:t>
            </a:r>
            <a:r>
              <a:rPr lang="es-CO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resultados de auditorías.</a:t>
            </a:r>
          </a:p>
          <a:p>
            <a:endParaRPr lang="es-CO" dirty="0"/>
          </a:p>
        </p:txBody>
      </p:sp>
      <p:sp>
        <p:nvSpPr>
          <p:cNvPr id="8" name="7 CuadroTexto"/>
          <p:cNvSpPr txBox="1"/>
          <p:nvPr/>
        </p:nvSpPr>
        <p:spPr>
          <a:xfrm>
            <a:off x="543321" y="1268760"/>
            <a:ext cx="3073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Gestión calidad</a:t>
            </a:r>
            <a:endParaRPr lang="es-CO" b="1" dirty="0"/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571472" y="1857364"/>
          <a:ext cx="7048527" cy="3397697"/>
        </p:xfrm>
        <a:graphic>
          <a:graphicData uri="http://schemas.openxmlformats.org/drawingml/2006/table">
            <a:tbl>
              <a:tblPr/>
              <a:tblGrid>
                <a:gridCol w="1475206"/>
                <a:gridCol w="1546643"/>
                <a:gridCol w="823213"/>
                <a:gridCol w="498917"/>
                <a:gridCol w="585243"/>
                <a:gridCol w="1296092"/>
                <a:gridCol w="823213"/>
              </a:tblGrid>
              <a:tr h="5998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5.5.3 Comunicación interna ,                   7.2.3  Comunicación con el cliente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Conocen el procedimiento de comunicación interna , medios de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difusion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 la compañía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incompleto existe el diagrama ,pero elprocedimiento no cumple los standares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17338"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4.2.1 Requisitos de documentacion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Verificacion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 los listados maestros de documentos del proceso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ver modulo de control de documentos y registros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92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Verificacion de los registros  del proceso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988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Conocen el procedimiento de control de documentos y registros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9878">
                <a:tc rowSpan="3"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7.1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Planificacion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 la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realizacion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proceso,   7.2 procesos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realcionados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con el cliente.                     7.4. Compras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Revision de los procedimentos  del proceso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verificacion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del los procedimientos de la norma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241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desempeño de los proveedores: selección y evaluación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pendiente por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realizacion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47985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Participan en el cumplimiento de los procedimientos definidos para el control del  proceso de las operaciones.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vero control de documentos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48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5804" y="656692"/>
            <a:ext cx="8229600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Los </a:t>
            </a:r>
            <a:r>
              <a:rPr lang="es-CO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resultados de auditorías</a:t>
            </a:r>
            <a:r>
              <a:rPr lang="es-CO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CO" dirty="0"/>
          </a:p>
        </p:txBody>
      </p:sp>
      <p:sp>
        <p:nvSpPr>
          <p:cNvPr id="8" name="7 CuadroTexto"/>
          <p:cNvSpPr txBox="1"/>
          <p:nvPr/>
        </p:nvSpPr>
        <p:spPr>
          <a:xfrm>
            <a:off x="543321" y="1268760"/>
            <a:ext cx="3073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Gestión calidad</a:t>
            </a:r>
            <a:endParaRPr lang="es-CO" b="1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714348" y="4000504"/>
          <a:ext cx="7358115" cy="2204313"/>
        </p:xfrm>
        <a:graphic>
          <a:graphicData uri="http://schemas.openxmlformats.org/drawingml/2006/table">
            <a:tbl>
              <a:tblPr/>
              <a:tblGrid>
                <a:gridCol w="2452705"/>
                <a:gridCol w="2452705"/>
                <a:gridCol w="2452705"/>
              </a:tblGrid>
              <a:tr h="282854"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Problema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/>
                        <a:t>Corrección</a:t>
                      </a:r>
                      <a:endParaRPr lang="es-CO" sz="15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/>
                        <a:t>Acción Correctiva</a:t>
                      </a:r>
                      <a:endParaRPr lang="es-CO" sz="15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45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desempeño de los proveedores: selección y evaluación </a:t>
                      </a:r>
                    </a:p>
                    <a:p>
                      <a:pPr algn="ctr"/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 smtClean="0"/>
                        <a:t>Realizar</a:t>
                      </a:r>
                      <a:r>
                        <a:rPr lang="es-CO" sz="1500" baseline="0" dirty="0" smtClean="0"/>
                        <a:t> la evaluación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 smtClean="0"/>
                        <a:t>Desarrollar el documento soporte de la evaluación y tener mas de un proveedor 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714348" y="2000240"/>
          <a:ext cx="7215237" cy="1700820"/>
        </p:xfrm>
        <a:graphic>
          <a:graphicData uri="http://schemas.openxmlformats.org/drawingml/2006/table">
            <a:tbl>
              <a:tblPr/>
              <a:tblGrid>
                <a:gridCol w="2405079"/>
                <a:gridCol w="2405079"/>
                <a:gridCol w="2405079"/>
              </a:tblGrid>
              <a:tr h="173902"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/>
                        <a:t>Problema</a:t>
                      </a:r>
                      <a:endParaRPr lang="es-CO" sz="12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/>
                        <a:t>Corrección</a:t>
                      </a:r>
                      <a:endParaRPr lang="es-CO" sz="12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/>
                        <a:t>Acción Correctiva</a:t>
                      </a:r>
                      <a:endParaRPr lang="es-CO" sz="12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1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Conocen el procedimiento de comunicación interna , medios de difusión de la compañía </a:t>
                      </a:r>
                    </a:p>
                    <a:p>
                      <a:pPr algn="ctr"/>
                      <a:endParaRPr lang="es-CO" sz="12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/>
                        <a:t>Mejorar</a:t>
                      </a:r>
                      <a:r>
                        <a:rPr lang="es-CO" sz="1200" baseline="0" dirty="0" smtClean="0"/>
                        <a:t> los canales de comunicación</a:t>
                      </a:r>
                      <a:endParaRPr lang="es-CO" sz="12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/>
                        <a:t>Desarrollar</a:t>
                      </a:r>
                      <a:r>
                        <a:rPr lang="es-CO" sz="1200" baseline="0" dirty="0" smtClean="0"/>
                        <a:t> un procedimiento de comunicación participación consulta</a:t>
                      </a:r>
                      <a:endParaRPr lang="es-CO" sz="12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48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type="title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O" sz="39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Los resultados de auditorías</a:t>
            </a:r>
            <a:r>
              <a:rPr lang="es-CO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CO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es-CO" dirty="0"/>
          </a:p>
        </p:txBody>
      </p:sp>
      <p:sp>
        <p:nvSpPr>
          <p:cNvPr id="6" name="5 CuadroTexto"/>
          <p:cNvSpPr txBox="1"/>
          <p:nvPr/>
        </p:nvSpPr>
        <p:spPr>
          <a:xfrm>
            <a:off x="543321" y="1202280"/>
            <a:ext cx="4676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Gestión de  Transporte</a:t>
            </a:r>
            <a:endParaRPr lang="es-CO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428596" y="1714488"/>
          <a:ext cx="8001055" cy="2965733"/>
        </p:xfrm>
        <a:graphic>
          <a:graphicData uri="http://schemas.openxmlformats.org/drawingml/2006/table">
            <a:tbl>
              <a:tblPr/>
              <a:tblGrid>
                <a:gridCol w="1742340"/>
                <a:gridCol w="1130296"/>
                <a:gridCol w="447308"/>
                <a:gridCol w="227262"/>
                <a:gridCol w="1611274"/>
                <a:gridCol w="1611274"/>
                <a:gridCol w="1231301"/>
              </a:tblGrid>
              <a:tr h="256486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5.4.1 , objetivos de calidad                         5.4.2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Planificacion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del sistema de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gestion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 8.5.1 Mejora continua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Conocen los  objetivos,   de SGC, resultados de los indicadores  de los objetivos que involucran a su proceso,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Se revisaron los objetivos de calidad del proceso de transporte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372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Verificación del cumplimiento de las rutas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Se revisaron  las comunicaciones del cliente con el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coodinador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 Transporte y no hay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llamdos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atenciopn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por llegadas tarde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730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Verificacion del trazado de rutas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Falta documentar este procedimiento de transporte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No hay  documento soporte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7013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Planes de mejoramiento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4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Falta establecer planes de mejora al  proceso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4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00430" y="642918"/>
            <a:ext cx="8229600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Los </a:t>
            </a:r>
            <a:r>
              <a:rPr lang="es-CO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resultados de auditorías.</a:t>
            </a:r>
          </a:p>
          <a:p>
            <a:endParaRPr lang="es-CO" dirty="0"/>
          </a:p>
        </p:txBody>
      </p:sp>
      <p:sp>
        <p:nvSpPr>
          <p:cNvPr id="8" name="7 CuadroTexto"/>
          <p:cNvSpPr txBox="1"/>
          <p:nvPr/>
        </p:nvSpPr>
        <p:spPr>
          <a:xfrm>
            <a:off x="543321" y="845090"/>
            <a:ext cx="4676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Gestión de  Transporte</a:t>
            </a:r>
            <a:endParaRPr lang="es-CO" dirty="0"/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1000125" y="3081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000125" y="3081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500034" y="1357298"/>
          <a:ext cx="6096000" cy="1970227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82854">
                <a:tc>
                  <a:txBody>
                    <a:bodyPr/>
                    <a:lstStyle/>
                    <a:p>
                      <a:pPr algn="ctr"/>
                      <a:r>
                        <a:rPr lang="es-CO" sz="1500" b="1" dirty="0"/>
                        <a:t>Problema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/>
                        <a:t>Corrección</a:t>
                      </a:r>
                      <a:endParaRPr lang="es-CO" sz="15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b="1"/>
                        <a:t>Acción Correctiva</a:t>
                      </a:r>
                      <a:endParaRPr lang="es-CO" sz="15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7373">
                <a:tc>
                  <a:txBody>
                    <a:bodyPr/>
                    <a:lstStyle/>
                    <a:p>
                      <a:pPr algn="ctr"/>
                      <a:r>
                        <a:rPr lang="es-CO" sz="1500" dirty="0" smtClean="0"/>
                        <a:t>Mayor</a:t>
                      </a:r>
                      <a:r>
                        <a:rPr lang="es-CO" sz="1500" baseline="0" dirty="0" smtClean="0"/>
                        <a:t> verificación del trazado de rutas 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 smtClean="0"/>
                        <a:t>Implemento</a:t>
                      </a:r>
                      <a:r>
                        <a:rPr lang="es-CO" sz="1500" baseline="0" dirty="0" smtClean="0"/>
                        <a:t> un informe de control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500" dirty="0" smtClean="0"/>
                        <a:t>Se</a:t>
                      </a:r>
                      <a:r>
                        <a:rPr lang="es-CO" sz="1500" baseline="0" dirty="0" smtClean="0"/>
                        <a:t> estableció un formato con toda la </a:t>
                      </a:r>
                      <a:r>
                        <a:rPr lang="es-CO" sz="1500" baseline="0" dirty="0" err="1" smtClean="0"/>
                        <a:t>informacion</a:t>
                      </a:r>
                      <a:endParaRPr lang="es-CO" sz="15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2770" name="DefaultOcx"/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7747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771" name="HTMLText1"/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9017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28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71670" y="642918"/>
            <a:ext cx="8229600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Los </a:t>
            </a:r>
            <a:r>
              <a:rPr lang="es-CO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resultados de auditorías.</a:t>
            </a:r>
          </a:p>
          <a:p>
            <a:endParaRPr lang="es-CO" b="1" dirty="0">
              <a:solidFill>
                <a:schemeClr val="accent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1520" y="1202280"/>
            <a:ext cx="5180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Gestión  de la relación con el cliente </a:t>
            </a:r>
            <a:endParaRPr lang="es-CO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000125" y="2808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O" alt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O" alt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C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CO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11 Tabla"/>
          <p:cNvGraphicFramePr>
            <a:graphicFrameLocks noGrp="1"/>
          </p:cNvGraphicFramePr>
          <p:nvPr/>
        </p:nvGraphicFramePr>
        <p:xfrm>
          <a:off x="500034" y="1785926"/>
          <a:ext cx="6096000" cy="1676400"/>
        </p:xfrm>
        <a:graphic>
          <a:graphicData uri="http://schemas.openxmlformats.org/drawingml/2006/table">
            <a:tbl>
              <a:tblPr/>
              <a:tblGrid>
                <a:gridCol w="1083249"/>
                <a:gridCol w="1083249"/>
                <a:gridCol w="905336"/>
                <a:gridCol w="214314"/>
                <a:gridCol w="642942"/>
                <a:gridCol w="929171"/>
                <a:gridCol w="1237739"/>
              </a:tblGrid>
              <a:tr h="58870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4.2.1 Requisitos de </a:t>
                      </a:r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documentacion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Verificacion</a:t>
                      </a:r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de los listados maestros de documentos  y registros del proceso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no hay evidencai de un listado de documentos controlados en el proceso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revisar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9435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Conocen el procedimiento de control de documentos y registros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conocen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revisar controles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/>
        </p:nvGraphicFramePr>
        <p:xfrm>
          <a:off x="428596" y="3857628"/>
          <a:ext cx="7215237" cy="1700820"/>
        </p:xfrm>
        <a:graphic>
          <a:graphicData uri="http://schemas.openxmlformats.org/drawingml/2006/table">
            <a:tbl>
              <a:tblPr/>
              <a:tblGrid>
                <a:gridCol w="2405079"/>
                <a:gridCol w="2405079"/>
                <a:gridCol w="2405079"/>
              </a:tblGrid>
              <a:tr h="173902">
                <a:tc>
                  <a:txBody>
                    <a:bodyPr/>
                    <a:lstStyle/>
                    <a:p>
                      <a:pPr algn="ctr"/>
                      <a:r>
                        <a:rPr lang="es-CO" sz="1200" b="1" dirty="0"/>
                        <a:t>Problema</a:t>
                      </a:r>
                      <a:endParaRPr lang="es-CO" sz="12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/>
                        <a:t>Corrección</a:t>
                      </a:r>
                      <a:endParaRPr lang="es-CO" sz="12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/>
                        <a:t>Acción Correctiva</a:t>
                      </a:r>
                      <a:endParaRPr lang="es-CO" sz="120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1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Verificacion</a:t>
                      </a:r>
                      <a:r>
                        <a:rPr lang="es-CO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 de los listados maestros de documentos  y registros del proceso</a:t>
                      </a:r>
                    </a:p>
                    <a:p>
                      <a:pPr algn="ctr"/>
                      <a:endParaRPr lang="es-CO" sz="12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/>
                        <a:t>Se</a:t>
                      </a:r>
                      <a:r>
                        <a:rPr lang="es-CO" sz="1200" baseline="0" dirty="0" smtClean="0"/>
                        <a:t> reviso el proceso para </a:t>
                      </a:r>
                      <a:r>
                        <a:rPr lang="es-CO" sz="1200" baseline="0" dirty="0" err="1" smtClean="0"/>
                        <a:t>identoificar</a:t>
                      </a:r>
                      <a:r>
                        <a:rPr lang="es-CO" sz="1200" baseline="0" dirty="0" smtClean="0"/>
                        <a:t> mas registros</a:t>
                      </a:r>
                      <a:endParaRPr lang="es-CO" sz="12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 smtClean="0"/>
                        <a:t>Ver</a:t>
                      </a:r>
                      <a:r>
                        <a:rPr lang="es-CO" sz="1200" baseline="0" dirty="0" smtClean="0"/>
                        <a:t> listado maestro de documentos</a:t>
                      </a:r>
                      <a:endParaRPr lang="es-CO" sz="1200" dirty="0"/>
                    </a:p>
                  </a:txBody>
                  <a:tcPr marL="24384" marR="24384" marT="24384" marB="24384" anchor="ctr">
                    <a:lnL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B22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28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052" y="656692"/>
            <a:ext cx="8229600" cy="504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Los </a:t>
            </a:r>
            <a:r>
              <a:rPr lang="es-CO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resultados de auditorías.</a:t>
            </a:r>
          </a:p>
          <a:p>
            <a:endParaRPr lang="es-CO" dirty="0"/>
          </a:p>
        </p:txBody>
      </p:sp>
      <p:sp>
        <p:nvSpPr>
          <p:cNvPr id="8" name="7 CuadroTexto"/>
          <p:cNvSpPr txBox="1"/>
          <p:nvPr/>
        </p:nvSpPr>
        <p:spPr>
          <a:xfrm>
            <a:off x="543321" y="1268760"/>
            <a:ext cx="3073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Gestión Humana </a:t>
            </a:r>
            <a:endParaRPr lang="es-CO" dirty="0"/>
          </a:p>
        </p:txBody>
      </p:sp>
      <p:graphicFrame>
        <p:nvGraphicFramePr>
          <p:cNvPr id="9" name="8 Tabla"/>
          <p:cNvGraphicFramePr>
            <a:graphicFrameLocks noGrp="1"/>
          </p:cNvGraphicFramePr>
          <p:nvPr/>
        </p:nvGraphicFramePr>
        <p:xfrm>
          <a:off x="500034" y="2071678"/>
          <a:ext cx="7643866" cy="2468879"/>
        </p:xfrm>
        <a:graphic>
          <a:graphicData uri="http://schemas.openxmlformats.org/drawingml/2006/table">
            <a:tbl>
              <a:tblPr/>
              <a:tblGrid>
                <a:gridCol w="1604419"/>
                <a:gridCol w="1604419"/>
                <a:gridCol w="1006004"/>
                <a:gridCol w="428628"/>
                <a:gridCol w="598852"/>
                <a:gridCol w="1260760"/>
                <a:gridCol w="1140784"/>
              </a:tblGrid>
              <a:tr h="245438">
                <a:tc rowSpan="5"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4.1 Requisitos Generales 5.1 Compromiso de la Direccion,5.3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Politica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 de calidad, 4.2.2 manual de calidad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Estan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identificado y  divulgado el  proceso de 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gestion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del talento humano compañía  y en las bases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Ver procedimiento de Gestion talento humano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5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Conocen las politica del SIC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entrevista con coordinadoras de transporte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5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Conoce los objetivos del SGC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entrevista con coordinadoras de transporte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552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Conocen el manual del SGC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entrevista con coordinadoras de transporte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25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Registro de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capacitacion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en </a:t>
                      </a:r>
                      <a:r>
                        <a:rPr lang="es-CO" sz="9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politicas</a:t>
                      </a:r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del personal del proceso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no hay documentado los registros de capacitacion en politicas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pic>
        <p:nvPicPr>
          <p:cNvPr id="4119" name="DefaultOcx"/>
          <p:cNvPicPr preferRelativeResize="0">
            <a:picLocks noChangeArrowheads="1" noChangeShapeType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7747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20" name="HTMLText1"/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9017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528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4576</TotalTime>
  <Words>1543</Words>
  <Application>Microsoft Office PowerPoint</Application>
  <PresentationFormat>Presentación en pantalla (4:3)</PresentationFormat>
  <Paragraphs>410</Paragraphs>
  <Slides>19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8" baseType="lpstr">
      <vt:lpstr>Arial</vt:lpstr>
      <vt:lpstr>Calibri</vt:lpstr>
      <vt:lpstr>Constantia</vt:lpstr>
      <vt:lpstr>Geneva</vt:lpstr>
      <vt:lpstr>Palatino</vt:lpstr>
      <vt:lpstr>Tahoma</vt:lpstr>
      <vt:lpstr>Wingdings 2</vt:lpstr>
      <vt:lpstr>Flujo</vt:lpstr>
      <vt:lpstr>Hoja de cálculo</vt:lpstr>
      <vt:lpstr> </vt:lpstr>
      <vt:lpstr>AGENDA.</vt:lpstr>
      <vt:lpstr>  5.6.2 Información para la revisión La información de entrada para la revisión por la dirección debe incluir: a) los resultados de auditorías, b) la retroalimentación del cliente, c) el desempeño de los procesos y conformidad del producto, d) el estado de las acciones correctivas y preventivas, e) las acciones de seguimiento de revisiones por la dirección previas, f) los cambios que podrían afectar al sistema de gestión de la calidad, y g) las recomendaciones para la mejora. 5.6.3 Resultados de la revisión Los resultados de la revisión por la dirección deben incluir todas las decisiones y acciones relacionadas con: a) la mejora de la eficacia del sistema de gestión de la calidad y sus procesos, b) la mejora del producto en relación con los requisitos del cliente, y c) las necesidades de recursos.</vt:lpstr>
      <vt:lpstr>Presentación de PowerPoint</vt:lpstr>
      <vt:lpstr>Presentación de PowerPoint</vt:lpstr>
      <vt:lpstr>Los resultados de auditorías.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Acciones preventivas . </vt:lpstr>
      <vt:lpstr>Presentación de PowerPoint</vt:lpstr>
      <vt:lpstr>Retroalimentación del cliente.</vt:lpstr>
      <vt:lpstr>   Desempeños de los procesos (Tablero de objetivos)</vt:lpstr>
      <vt:lpstr>Desempeños de los procesos (Tablero de objetivos  ENERO- NOVIEMBRE 2016)</vt:lpstr>
      <vt:lpstr>Cambios que afectan el sistema </vt:lpstr>
      <vt:lpstr>Seguimiento a las acciones anteriores de la Revisión Gerencial</vt:lpstr>
      <vt:lpstr>5.6.3 Resultados de la revisión</vt:lpstr>
    </vt:vector>
  </TitlesOfParts>
  <Company>GP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5.6.2 Información para la revisión La información de entrada para la revisión por la dirección debe incluir: a) los resultados de auditorías, b) la retroalimentación del cliente, c) el desempeño de los procesos y conformidad del producto, d) el estado de las acciones correctivas y preventivas, e) las acciones de seguimiento de revisiones por la dirección previas, f) los cambios que podrían afectar al sistema de gestión de la calidad, y g) las recomendaciones para la mejora. 5.6.3 Resultados de la revisión Los resultados de la revisión por la dirección deben incluir todas las decisiones y acciones relacionadas con: a) la mejora de la eficacia del sistema de gestión de la calidad y sus procesos, b) la mejora del producto en relación con los requisitos del cliente, y c) las necesidades de recursos.</dc:title>
  <dc:creator>Sergio</dc:creator>
  <cp:lastModifiedBy>Asdrubal</cp:lastModifiedBy>
  <cp:revision>213</cp:revision>
  <dcterms:created xsi:type="dcterms:W3CDTF">2012-10-08T23:59:40Z</dcterms:created>
  <dcterms:modified xsi:type="dcterms:W3CDTF">2019-07-17T09:43:46Z</dcterms:modified>
</cp:coreProperties>
</file>