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y="6858000" cx="9144000"/>
  <p:notesSz cx="6858000" cy="9144000"/>
  <p:embeddedFontLst>
    <p:embeddedFont>
      <p:font typeface="Arial Black"/>
      <p:regular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21" roundtripDataSignature="AMtx7mjlBJDYgRoOdCtkmwHxH531Owjj/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DF0BB847-C090-4A2B-9FF1-EE0CF5C4D4B7}">
  <a:tblStyle styleId="{DF0BB847-C090-4A2B-9FF1-EE0CF5C4D4B7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fill>
          <a:solidFill>
            <a:srgbClr val="CDD4EA"/>
          </a:solidFill>
        </a:fill>
      </a:tcStyle>
    </a:band1H>
    <a:band2H>
      <a:tcTxStyle/>
    </a:band2H>
    <a:band1V>
      <a:tcTxStyle/>
      <a:tcStyle>
        <a:fill>
          <a:solidFill>
            <a:srgbClr val="CDD4EA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  <a:tblStyle styleId="{D3C83EAA-6D59-4849-8FCB-909AAD61CC7C}" styleName="Table_1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rialBlack-regular.fntdata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21" Type="http://customschemas.google.com/relationships/presentationmetadata" Target="meta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s-E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9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Google Shape;380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1" name="Google Shape;381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2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4" name="Google Shape;434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5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7" name="Google Shape;447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2" name="Shape 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Google Shape;503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4" name="Google Shape;504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71" name="Google Shape;17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s-E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27" name="Google Shape;22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s-E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41" name="Google Shape;24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s-E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9" name="Google Shape;299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1" name="Google Shape;311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4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6" name="Google Shape;366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5"/>
          <p:cNvSpPr txBox="1"/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5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5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8" name="Google Shape;18;p15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5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5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4"/>
          <p:cNvSpPr txBox="1"/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4"/>
          <p:cNvSpPr txBox="1"/>
          <p:nvPr>
            <p:ph idx="1" type="body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24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4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4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5"/>
          <p:cNvSpPr txBox="1"/>
          <p:nvPr>
            <p:ph type="title"/>
          </p:nvPr>
        </p:nvSpPr>
        <p:spPr>
          <a:xfrm rot="5400000">
            <a:off x="4623594" y="2285207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5"/>
          <p:cNvSpPr txBox="1"/>
          <p:nvPr>
            <p:ph idx="1" type="body"/>
          </p:nvPr>
        </p:nvSpPr>
        <p:spPr>
          <a:xfrm rot="5400000">
            <a:off x="623094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5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5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5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"/>
          <p:cNvSpPr txBox="1"/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6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6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6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7"/>
          <p:cNvSpPr txBox="1"/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7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9" name="Google Shape;29;p17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7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7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8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5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8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5" name="Google Shape;35;p18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8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8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9"/>
          <p:cNvSpPr txBox="1"/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9"/>
          <p:cNvSpPr txBox="1"/>
          <p:nvPr>
            <p:ph idx="1" type="body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19"/>
          <p:cNvSpPr txBox="1"/>
          <p:nvPr>
            <p:ph idx="2" type="body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9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9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9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0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0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8" name="Google Shape;48;p20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20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50" name="Google Shape;50;p20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1" name="Google Shape;51;p20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0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0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1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1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1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2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2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61" name="Google Shape;61;p22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2" name="Google Shape;62;p22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2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2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3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3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3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9" name="Google Shape;69;p23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3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3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 txBox="1"/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14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1150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1150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4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4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4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/>
          <p:nvPr/>
        </p:nvSpPr>
        <p:spPr>
          <a:xfrm>
            <a:off x="1701005" y="1377951"/>
            <a:ext cx="6005513" cy="3490912"/>
          </a:xfrm>
          <a:prstGeom prst="rightArrow">
            <a:avLst>
              <a:gd fmla="val 81870" name="adj1"/>
              <a:gd fmla="val 35911" name="adj2"/>
            </a:avLst>
          </a:prstGeom>
          <a:solidFill>
            <a:srgbClr val="ACB8CA"/>
          </a:soli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9" name="Google Shape;89;p1"/>
          <p:cNvSpPr/>
          <p:nvPr/>
        </p:nvSpPr>
        <p:spPr>
          <a:xfrm>
            <a:off x="357188" y="2359025"/>
            <a:ext cx="5592762" cy="3535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2508250" y="3536950"/>
            <a:ext cx="4073525" cy="717550"/>
          </a:xfrm>
          <a:prstGeom prst="homePlate">
            <a:avLst>
              <a:gd fmla="val 84704" name="adj"/>
            </a:avLst>
          </a:prstGeom>
          <a:solidFill>
            <a:srgbClr val="E8E6E6"/>
          </a:soli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PROCESO DE TRANSPORTE SEGURIDAD VIAL Y TECNOLOGIA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2667793" y="2517611"/>
            <a:ext cx="4071938" cy="715963"/>
          </a:xfrm>
          <a:prstGeom prst="homePlate">
            <a:avLst>
              <a:gd fmla="val 81975" name="adj"/>
            </a:avLst>
          </a:prstGeom>
          <a:solidFill>
            <a:srgbClr val="414141"/>
          </a:solidFill>
          <a:ln cap="flat" cmpd="sng" w="9525">
            <a:solidFill>
              <a:schemeClr val="accent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PROCESO ADMINISTRATIVO,COMERCIAL Y CLIENTES </a:t>
            </a:r>
            <a:endParaRPr/>
          </a:p>
        </p:txBody>
      </p:sp>
      <p:sp>
        <p:nvSpPr>
          <p:cNvPr id="92" name="Google Shape;92;p1"/>
          <p:cNvSpPr/>
          <p:nvPr/>
        </p:nvSpPr>
        <p:spPr>
          <a:xfrm>
            <a:off x="5929652" y="4941692"/>
            <a:ext cx="2000250" cy="500063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107950" algn="ctr" dir="5400000" dist="12700">
              <a:srgbClr val="000000"/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GESTION  FINANCIERA Y TALENTO HUMANO </a:t>
            </a:r>
            <a:endParaRPr/>
          </a:p>
        </p:txBody>
      </p:sp>
      <p:sp>
        <p:nvSpPr>
          <p:cNvPr id="93" name="Google Shape;93;p1"/>
          <p:cNvSpPr/>
          <p:nvPr/>
        </p:nvSpPr>
        <p:spPr>
          <a:xfrm>
            <a:off x="223838" y="3408363"/>
            <a:ext cx="2143125" cy="820737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REQUERIMIENTOS OPERACIONALES Y MANTENIMIENTO, ADMINISTRATIVOS  DEL CLIENTE </a:t>
            </a:r>
            <a:endParaRPr/>
          </a:p>
        </p:txBody>
      </p:sp>
      <p:sp>
        <p:nvSpPr>
          <p:cNvPr id="94" name="Google Shape;94;p1"/>
          <p:cNvSpPr/>
          <p:nvPr/>
        </p:nvSpPr>
        <p:spPr>
          <a:xfrm>
            <a:off x="285750" y="2484438"/>
            <a:ext cx="2000250" cy="655637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NECESIDADES DEL CLIENTE  IDENTIFICADAS</a:t>
            </a:r>
            <a:r>
              <a:rPr b="1" i="0" lang="es-ES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1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"/>
          <p:cNvSpPr/>
          <p:nvPr/>
        </p:nvSpPr>
        <p:spPr>
          <a:xfrm>
            <a:off x="6500813" y="2425700"/>
            <a:ext cx="2500312" cy="714375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s-ES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CLIENTES/ EL PORCENTAJE DE CUMPLIMIENTO/ PERCEPCIÓN DEL CLIENTE/ AUDITORIAS.</a:t>
            </a:r>
            <a:endParaRPr b="1" i="0" sz="10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/>
          <p:nvPr/>
        </p:nvSpPr>
        <p:spPr>
          <a:xfrm>
            <a:off x="6591300" y="3302000"/>
            <a:ext cx="2344738" cy="1135063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REQUERIMIENTOS DE OPERACIÓN/ LOS TIEMPOS EN EL SERVICIO/ NIVELES DE SERVICIO. ESQUEMA DE SEGURIDAD/ CERTIFICADOS DE LOS VEHICULOS/ LICENCIAS AL DÍA.</a:t>
            </a:r>
            <a:endParaRPr b="1" i="0" sz="10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0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"/>
          <p:cNvSpPr txBox="1"/>
          <p:nvPr/>
        </p:nvSpPr>
        <p:spPr>
          <a:xfrm>
            <a:off x="2960688" y="1700213"/>
            <a:ext cx="3109912" cy="3381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PROCESOS MISIONALES</a:t>
            </a:r>
            <a:endParaRPr b="1" i="0" sz="1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"/>
          <p:cNvSpPr txBox="1"/>
          <p:nvPr/>
        </p:nvSpPr>
        <p:spPr>
          <a:xfrm>
            <a:off x="2992386" y="4973737"/>
            <a:ext cx="2608263" cy="3381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PROCESOS  HABILITADORES</a:t>
            </a:r>
            <a:endParaRPr b="1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"/>
          <p:cNvSpPr txBox="1"/>
          <p:nvPr/>
        </p:nvSpPr>
        <p:spPr>
          <a:xfrm>
            <a:off x="1939336" y="180736"/>
            <a:ext cx="5265328" cy="46166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s-ES" sz="2400" u="none" cap="none" strike="noStrik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           MAPA DE PROCESOS</a:t>
            </a:r>
            <a:endParaRPr b="1" i="0" sz="2400" u="none" cap="none" strike="noStrike">
              <a:solidFill>
                <a:schemeClr val="dk1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00" name="Google Shape;100;p1"/>
          <p:cNvSpPr/>
          <p:nvPr/>
        </p:nvSpPr>
        <p:spPr>
          <a:xfrm>
            <a:off x="306288" y="1257783"/>
            <a:ext cx="2022475" cy="428625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107950" algn="ctr" dir="5400000" dist="12700">
              <a:srgbClr val="000000"/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PROCESO  ESTRATEGICO</a:t>
            </a:r>
            <a:endParaRPr b="1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"/>
          <p:cNvSpPr txBox="1"/>
          <p:nvPr/>
        </p:nvSpPr>
        <p:spPr>
          <a:xfrm>
            <a:off x="-26988" y="6597650"/>
            <a:ext cx="9144001" cy="2301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52062"/>
              </a:buClr>
              <a:buSzPts val="900"/>
              <a:buFont typeface="Arial"/>
              <a:buNone/>
            </a:pPr>
            <a:r>
              <a:rPr b="1" i="0" lang="es-ES" sz="900" u="none" cap="none" strike="noStrike">
                <a:solidFill>
                  <a:srgbClr val="152062"/>
                </a:solidFill>
                <a:latin typeface="Calibri"/>
                <a:ea typeface="Calibri"/>
                <a:cs typeface="Calibri"/>
                <a:sym typeface="Calibri"/>
              </a:rPr>
              <a:t>Revisión 2 ,  JUNIO 2023</a:t>
            </a:r>
            <a:endParaRPr/>
          </a:p>
        </p:txBody>
      </p:sp>
      <p:sp>
        <p:nvSpPr>
          <p:cNvPr id="102" name="Google Shape;102;p1"/>
          <p:cNvSpPr/>
          <p:nvPr/>
        </p:nvSpPr>
        <p:spPr>
          <a:xfrm>
            <a:off x="684213" y="5732463"/>
            <a:ext cx="7632700" cy="433387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MEJORA</a:t>
            </a:r>
            <a:r>
              <a:rPr b="0" i="0" lang="es-E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s-E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CONTINUA</a:t>
            </a:r>
            <a:endParaRPr/>
          </a:p>
        </p:txBody>
      </p:sp>
      <p:sp>
        <p:nvSpPr>
          <p:cNvPr id="103" name="Google Shape;103;p1"/>
          <p:cNvSpPr/>
          <p:nvPr/>
        </p:nvSpPr>
        <p:spPr>
          <a:xfrm>
            <a:off x="6739731" y="1163255"/>
            <a:ext cx="2022475" cy="428625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107950" algn="ctr" dir="5400000" dist="12700">
              <a:srgbClr val="000000"/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PROCESO SIG</a:t>
            </a:r>
            <a:endParaRPr/>
          </a:p>
        </p:txBody>
      </p:sp>
      <p:pic>
        <p:nvPicPr>
          <p:cNvPr id="104" name="Google Shape;10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3445" y="6094612"/>
            <a:ext cx="1132430" cy="7238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2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10"/>
          <p:cNvSpPr/>
          <p:nvPr/>
        </p:nvSpPr>
        <p:spPr>
          <a:xfrm>
            <a:off x="-4064" y="5905885"/>
            <a:ext cx="9144000" cy="411162"/>
          </a:xfrm>
          <a:prstGeom prst="rightArrow">
            <a:avLst>
              <a:gd fmla="val 50000" name="adj1"/>
              <a:gd fmla="val 50142" name="adj2"/>
            </a:avLst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4" name="Google Shape;384;p10"/>
          <p:cNvSpPr txBox="1"/>
          <p:nvPr/>
        </p:nvSpPr>
        <p:spPr>
          <a:xfrm>
            <a:off x="-58638" y="5982452"/>
            <a:ext cx="9144001" cy="738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b="1" i="0" lang="es-E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PLAN DE MEJORAMIENTO CONTINUO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85" name="Google Shape;385;p10"/>
          <p:cNvGrpSpPr/>
          <p:nvPr/>
        </p:nvGrpSpPr>
        <p:grpSpPr>
          <a:xfrm>
            <a:off x="1166813" y="241300"/>
            <a:ext cx="7950200" cy="5772150"/>
            <a:chOff x="0" y="-408986"/>
            <a:chExt cx="10031359" cy="6877902"/>
          </a:xfrm>
        </p:grpSpPr>
        <p:sp>
          <p:nvSpPr>
            <p:cNvPr id="386" name="Google Shape;386;p10"/>
            <p:cNvSpPr/>
            <p:nvPr/>
          </p:nvSpPr>
          <p:spPr>
            <a:xfrm>
              <a:off x="218364" y="847725"/>
              <a:ext cx="8146174" cy="4643438"/>
            </a:xfrm>
            <a:prstGeom prst="rightArrow">
              <a:avLst>
                <a:gd fmla="val 81870" name="adj1"/>
                <a:gd fmla="val 35911" name="adj2"/>
              </a:avLst>
            </a:prstGeom>
            <a:solidFill>
              <a:srgbClr val="8296B0"/>
            </a:solidFill>
            <a:ln>
              <a:noFill/>
            </a:ln>
            <a:effectLst>
              <a:outerShdw blurRad="107950" algn="ctr" dir="5400000" dist="12700">
                <a:srgbClr val="000000"/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387" name="Google Shape;387;p10"/>
            <p:cNvCxnSpPr/>
            <p:nvPr/>
          </p:nvCxnSpPr>
          <p:spPr>
            <a:xfrm rot="10800000">
              <a:off x="6238875" y="1292225"/>
              <a:ext cx="46038" cy="3763963"/>
            </a:xfrm>
            <a:prstGeom prst="straightConnector1">
              <a:avLst/>
            </a:prstGeom>
            <a:noFill/>
            <a:ln cap="flat" cmpd="sng" w="9525">
              <a:solidFill>
                <a:srgbClr val="80808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8" name="Google Shape;388;p10"/>
            <p:cNvCxnSpPr/>
            <p:nvPr/>
          </p:nvCxnSpPr>
          <p:spPr>
            <a:xfrm flipH="1" rot="10800000">
              <a:off x="5056188" y="1236663"/>
              <a:ext cx="46037" cy="3913187"/>
            </a:xfrm>
            <a:prstGeom prst="straightConnector1">
              <a:avLst/>
            </a:prstGeom>
            <a:noFill/>
            <a:ln cap="flat" cmpd="sng" w="9525">
              <a:solidFill>
                <a:srgbClr val="80808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9" name="Google Shape;389;p10"/>
            <p:cNvCxnSpPr/>
            <p:nvPr/>
          </p:nvCxnSpPr>
          <p:spPr>
            <a:xfrm flipH="1" rot="10800000">
              <a:off x="2808288" y="1263650"/>
              <a:ext cx="46037" cy="3806825"/>
            </a:xfrm>
            <a:prstGeom prst="straightConnector1">
              <a:avLst/>
            </a:prstGeom>
            <a:noFill/>
            <a:ln cap="flat" cmpd="sng" w="9525">
              <a:solidFill>
                <a:srgbClr val="80808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390" name="Google Shape;390;p10"/>
            <p:cNvSpPr txBox="1"/>
            <p:nvPr/>
          </p:nvSpPr>
          <p:spPr>
            <a:xfrm>
              <a:off x="369888" y="5267325"/>
              <a:ext cx="1143000" cy="42182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b="0" i="0" lang="es-ES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Sistema de</a:t>
              </a:r>
              <a:endParaRPr/>
            </a:p>
            <a:p>
              <a:pPr indent="0" lvl="0" marL="0" marR="0" rtl="0" algn="ctr">
                <a:lnSpc>
                  <a:spcPct val="20000"/>
                </a:lnSpc>
                <a:spcBef>
                  <a:spcPts val="50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b="0" i="0" lang="es-ES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necesidades</a:t>
              </a:r>
              <a:endPara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1" name="Google Shape;391;p10"/>
            <p:cNvSpPr txBox="1"/>
            <p:nvPr/>
          </p:nvSpPr>
          <p:spPr>
            <a:xfrm>
              <a:off x="1519238" y="5222875"/>
              <a:ext cx="1344612" cy="64191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b="0" i="0" lang="es-ES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Elaboración</a:t>
              </a:r>
              <a:endParaRPr/>
            </a:p>
            <a:p>
              <a:pPr indent="0" lvl="0" marL="0" marR="0" rtl="0" algn="ctr">
                <a:lnSpc>
                  <a:spcPct val="40000"/>
                </a:lnSpc>
                <a:spcBef>
                  <a:spcPts val="50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b="0" i="0" lang="es-ES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de la</a:t>
              </a:r>
              <a:endParaRPr/>
            </a:p>
            <a:p>
              <a:pPr indent="0" lvl="0" marL="0" marR="0" rtl="0" algn="ctr">
                <a:lnSpc>
                  <a:spcPct val="50000"/>
                </a:lnSpc>
                <a:spcBef>
                  <a:spcPts val="50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b="0" i="0" lang="es-ES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necesidad</a:t>
              </a:r>
              <a:endPara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2" name="Google Shape;392;p10"/>
            <p:cNvSpPr txBox="1"/>
            <p:nvPr/>
          </p:nvSpPr>
          <p:spPr>
            <a:xfrm>
              <a:off x="2786063" y="5375275"/>
              <a:ext cx="1066800" cy="49519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b="0" i="0" lang="es-ES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Decisiones</a:t>
              </a:r>
              <a:endParaRPr/>
            </a:p>
            <a:p>
              <a:pPr indent="0" lvl="0" marL="0" marR="0" rtl="0" algn="ctr">
                <a:lnSpc>
                  <a:spcPct val="50000"/>
                </a:lnSpc>
                <a:spcBef>
                  <a:spcPts val="50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b="0" i="0" lang="es-ES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y dilemas</a:t>
              </a:r>
              <a:endPara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3" name="Google Shape;393;p10"/>
            <p:cNvSpPr txBox="1"/>
            <p:nvPr/>
          </p:nvSpPr>
          <p:spPr>
            <a:xfrm>
              <a:off x="5111750" y="5500688"/>
              <a:ext cx="1295401" cy="30261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b="0" i="0" lang="es-ES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Transferencia</a:t>
              </a:r>
              <a:endPara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4" name="Google Shape;394;p10"/>
            <p:cNvSpPr txBox="1"/>
            <p:nvPr/>
          </p:nvSpPr>
          <p:spPr>
            <a:xfrm>
              <a:off x="7246938" y="5911850"/>
              <a:ext cx="1295401" cy="47685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b="0" i="0" lang="es-ES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Satisfacción</a:t>
              </a:r>
              <a:endParaRPr/>
            </a:p>
            <a:p>
              <a:pPr indent="0" lvl="0" marL="0" marR="0" rtl="0" algn="ctr">
                <a:lnSpc>
                  <a:spcPct val="50000"/>
                </a:lnSpc>
                <a:spcBef>
                  <a:spcPts val="50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b="0" i="0" lang="es-ES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del cliente</a:t>
              </a:r>
              <a:endPara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5" name="Google Shape;395;p10"/>
            <p:cNvSpPr txBox="1"/>
            <p:nvPr/>
          </p:nvSpPr>
          <p:spPr>
            <a:xfrm>
              <a:off x="6143624" y="5513387"/>
              <a:ext cx="1295401" cy="44016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b="0" i="0" lang="es-ES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Evaluación</a:t>
              </a:r>
              <a:endParaRPr/>
            </a:p>
            <a:p>
              <a:pPr indent="0" lvl="0" marL="0" marR="0" rtl="0" algn="ctr">
                <a:lnSpc>
                  <a:spcPct val="30000"/>
                </a:lnSpc>
                <a:spcBef>
                  <a:spcPts val="50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b="0" i="0" lang="es-ES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económica</a:t>
              </a:r>
              <a:endPara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6" name="Google Shape;396;p10"/>
            <p:cNvSpPr/>
            <p:nvPr/>
          </p:nvSpPr>
          <p:spPr>
            <a:xfrm>
              <a:off x="8657255" y="5226127"/>
              <a:ext cx="486745" cy="361297"/>
            </a:xfrm>
            <a:prstGeom prst="ellipse">
              <a:avLst/>
            </a:prstGeom>
            <a:solidFill>
              <a:srgbClr val="F5051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s-ES" sz="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  <a:endParaRPr/>
            </a:p>
          </p:txBody>
        </p:sp>
        <p:sp>
          <p:nvSpPr>
            <p:cNvPr id="397" name="Google Shape;397;p10"/>
            <p:cNvSpPr/>
            <p:nvPr/>
          </p:nvSpPr>
          <p:spPr>
            <a:xfrm>
              <a:off x="6305655" y="370358"/>
              <a:ext cx="484742" cy="361299"/>
            </a:xfrm>
            <a:prstGeom prst="ellipse">
              <a:avLst/>
            </a:prstGeom>
            <a:solidFill>
              <a:srgbClr val="FF33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s-ES" sz="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/>
            </a:p>
          </p:txBody>
        </p:sp>
        <p:sp>
          <p:nvSpPr>
            <p:cNvPr id="398" name="Google Shape;398;p10"/>
            <p:cNvSpPr/>
            <p:nvPr/>
          </p:nvSpPr>
          <p:spPr>
            <a:xfrm>
              <a:off x="0" y="345768"/>
              <a:ext cx="486745" cy="361297"/>
            </a:xfrm>
            <a:prstGeom prst="ellipse">
              <a:avLst/>
            </a:prstGeom>
            <a:solidFill>
              <a:srgbClr val="FF33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  <p:sp>
          <p:nvSpPr>
            <p:cNvPr id="399" name="Google Shape;399;p10"/>
            <p:cNvSpPr txBox="1"/>
            <p:nvPr/>
          </p:nvSpPr>
          <p:spPr>
            <a:xfrm>
              <a:off x="3835400" y="5280025"/>
              <a:ext cx="1406525" cy="47685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b="0" i="0" lang="es-ES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Construcción de la solución</a:t>
              </a:r>
              <a:endPara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0" name="Google Shape;400;p10"/>
            <p:cNvSpPr/>
            <p:nvPr/>
          </p:nvSpPr>
          <p:spPr>
            <a:xfrm>
              <a:off x="7070724" y="3284536"/>
              <a:ext cx="1587500" cy="536575"/>
            </a:xfrm>
            <a:prstGeom prst="roundRect">
              <a:avLst>
                <a:gd fmla="val 16667" name="adj"/>
              </a:avLst>
            </a:prstGeom>
            <a:solidFill>
              <a:srgbClr val="8296B0"/>
            </a:soli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7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FLUJO DE DINERO</a:t>
              </a:r>
              <a:endParaRPr/>
            </a:p>
          </p:txBody>
        </p:sp>
        <p:sp>
          <p:nvSpPr>
            <p:cNvPr id="401" name="Google Shape;401;p10"/>
            <p:cNvSpPr/>
            <p:nvPr/>
          </p:nvSpPr>
          <p:spPr>
            <a:xfrm>
              <a:off x="430120" y="328053"/>
              <a:ext cx="2138363" cy="857250"/>
            </a:xfrm>
            <a:prstGeom prst="roundRect">
              <a:avLst>
                <a:gd fmla="val 16667" name="adj"/>
              </a:avLst>
            </a:prstGeom>
            <a:solidFill>
              <a:srgbClr val="F2F2F2"/>
            </a:soli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1000" u="none" cap="none" strike="noStrike">
                  <a:solidFill>
                    <a:srgbClr val="F50516"/>
                  </a:solidFill>
                  <a:latin typeface="Arial"/>
                  <a:ea typeface="Arial"/>
                  <a:cs typeface="Arial"/>
                  <a:sym typeface="Arial"/>
                </a:rPr>
                <a:t>DE:</a:t>
              </a:r>
              <a:r>
                <a:rPr b="1" i="0" lang="es-ES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 NECESIDADES DE MANEJO  EFICIENTE LOS RECURSOS</a:t>
              </a:r>
              <a:endParaRPr/>
            </a:p>
          </p:txBody>
        </p:sp>
        <p:sp>
          <p:nvSpPr>
            <p:cNvPr id="402" name="Google Shape;402;p10"/>
            <p:cNvSpPr/>
            <p:nvPr/>
          </p:nvSpPr>
          <p:spPr>
            <a:xfrm>
              <a:off x="6743700" y="444500"/>
              <a:ext cx="2360613" cy="857250"/>
            </a:xfrm>
            <a:prstGeom prst="roundRect">
              <a:avLst>
                <a:gd fmla="val 16667" name="adj"/>
              </a:avLst>
            </a:prstGeom>
            <a:solidFill>
              <a:srgbClr val="F2F2F2"/>
            </a:soli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1000" u="none" cap="none" strike="noStrike">
                  <a:solidFill>
                    <a:srgbClr val="F50516"/>
                  </a:solidFill>
                  <a:latin typeface="Arial"/>
                  <a:ea typeface="Arial"/>
                  <a:cs typeface="Arial"/>
                  <a:sym typeface="Arial"/>
                </a:rPr>
                <a:t>A:</a:t>
              </a:r>
              <a:r>
                <a:rPr b="1" i="0" lang="es-ES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LA ASIGNACION Y CONTROL DE RECURSOS PARA EL DESARROLLO LOS PROCESOS </a:t>
              </a:r>
              <a:endParaRPr/>
            </a:p>
          </p:txBody>
        </p:sp>
        <p:sp>
          <p:nvSpPr>
            <p:cNvPr id="403" name="Google Shape;403;p10"/>
            <p:cNvSpPr/>
            <p:nvPr/>
          </p:nvSpPr>
          <p:spPr>
            <a:xfrm>
              <a:off x="218364" y="1520825"/>
              <a:ext cx="1623136" cy="644525"/>
            </a:xfrm>
            <a:prstGeom prst="roundRect">
              <a:avLst>
                <a:gd fmla="val 16667" name="adj"/>
              </a:avLst>
            </a:prstGeom>
            <a:solidFill>
              <a:srgbClr val="D8E2F3"/>
            </a:soli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Entrega y análisis de estados financieros </a:t>
              </a:r>
              <a:endParaRPr/>
            </a:p>
          </p:txBody>
        </p:sp>
        <p:sp>
          <p:nvSpPr>
            <p:cNvPr id="404" name="Google Shape;404;p10"/>
            <p:cNvSpPr/>
            <p:nvPr/>
          </p:nvSpPr>
          <p:spPr>
            <a:xfrm>
              <a:off x="887358" y="-408986"/>
              <a:ext cx="9144001" cy="44074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1800" u="none" cap="none" strike="noStrike">
                  <a:solidFill>
                    <a:schemeClr val="dk1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PROCESO  FINANCIERO</a:t>
              </a:r>
              <a:endParaRPr/>
            </a:p>
          </p:txBody>
        </p:sp>
        <p:cxnSp>
          <p:nvCxnSpPr>
            <p:cNvPr id="405" name="Google Shape;405;p10"/>
            <p:cNvCxnSpPr/>
            <p:nvPr/>
          </p:nvCxnSpPr>
          <p:spPr>
            <a:xfrm flipH="1" rot="10800000">
              <a:off x="4003675" y="1277938"/>
              <a:ext cx="57150" cy="3778250"/>
            </a:xfrm>
            <a:prstGeom prst="straightConnector1">
              <a:avLst/>
            </a:prstGeom>
            <a:noFill/>
            <a:ln cap="flat" cmpd="sng" w="9525">
              <a:solidFill>
                <a:srgbClr val="80808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406" name="Google Shape;406;p10"/>
            <p:cNvSpPr/>
            <p:nvPr/>
          </p:nvSpPr>
          <p:spPr>
            <a:xfrm>
              <a:off x="2513848" y="686258"/>
              <a:ext cx="4196426" cy="242126"/>
            </a:xfrm>
            <a:prstGeom prst="rightArrow">
              <a:avLst>
                <a:gd fmla="val 50000" name="adj1"/>
                <a:gd fmla="val 50152" name="adj2"/>
              </a:avLst>
            </a:prstGeom>
            <a:solidFill>
              <a:srgbClr val="7B7B7B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6800" lIns="90000" spcFirstLastPara="1" rIns="90000" wrap="square" tIns="468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407" name="Google Shape;407;p10"/>
            <p:cNvCxnSpPr/>
            <p:nvPr/>
          </p:nvCxnSpPr>
          <p:spPr>
            <a:xfrm flipH="1" rot="10800000">
              <a:off x="1452563" y="1250950"/>
              <a:ext cx="47625" cy="3790950"/>
            </a:xfrm>
            <a:prstGeom prst="straightConnector1">
              <a:avLst/>
            </a:prstGeom>
            <a:noFill/>
            <a:ln cap="flat" cmpd="sng" w="9525">
              <a:solidFill>
                <a:srgbClr val="80808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408" name="Google Shape;408;p10"/>
            <p:cNvSpPr/>
            <p:nvPr/>
          </p:nvSpPr>
          <p:spPr>
            <a:xfrm>
              <a:off x="1990725" y="1373340"/>
              <a:ext cx="4235450" cy="680588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FFDC9B"/>
                </a:gs>
                <a:gs pos="50000">
                  <a:srgbClr val="FFD68D"/>
                </a:gs>
                <a:gs pos="100000">
                  <a:srgbClr val="FFD478"/>
                </a:gs>
              </a:gsLst>
              <a:lin ang="5400000" scaled="0"/>
            </a:gra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Gestión contable Facturación 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s-ES" sz="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Cartera Proveedores o cuentas por pagar Conciliaciones bancarias  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s-ES" sz="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Viáticos Nomina Provisiones </a:t>
              </a:r>
              <a:endParaRPr b="1" i="0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409" name="Google Shape;409;p10"/>
            <p:cNvCxnSpPr/>
            <p:nvPr/>
          </p:nvCxnSpPr>
          <p:spPr>
            <a:xfrm rot="10800000">
              <a:off x="7262813" y="1563688"/>
              <a:ext cx="46037" cy="3008312"/>
            </a:xfrm>
            <a:prstGeom prst="straightConnector1">
              <a:avLst/>
            </a:prstGeom>
            <a:noFill/>
            <a:ln cap="flat" cmpd="sng" w="9525">
              <a:solidFill>
                <a:srgbClr val="80808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410" name="Google Shape;410;p10"/>
            <p:cNvSpPr/>
            <p:nvPr/>
          </p:nvSpPr>
          <p:spPr>
            <a:xfrm>
              <a:off x="4827214" y="3146425"/>
              <a:ext cx="1944125" cy="406400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F08B54"/>
                </a:gs>
                <a:gs pos="50000">
                  <a:srgbClr val="F67A26"/>
                </a:gs>
                <a:gs pos="100000">
                  <a:srgbClr val="E36A18"/>
                </a:gs>
              </a:gsLst>
              <a:lin ang="5400000" scaled="0"/>
            </a:gra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Eliminación de extra costos, optimización de costos   </a:t>
              </a:r>
              <a:endParaRPr/>
            </a:p>
          </p:txBody>
        </p:sp>
        <p:sp>
          <p:nvSpPr>
            <p:cNvPr id="411" name="Google Shape;411;p10"/>
            <p:cNvSpPr txBox="1"/>
            <p:nvPr/>
          </p:nvSpPr>
          <p:spPr>
            <a:xfrm>
              <a:off x="3800475" y="5808662"/>
              <a:ext cx="1406525" cy="6602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b="0" i="0" lang="es-ES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Organización de la logística del servicio</a:t>
              </a:r>
              <a:endPara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2" name="Google Shape;412;p10"/>
            <p:cNvSpPr/>
            <p:nvPr/>
          </p:nvSpPr>
          <p:spPr>
            <a:xfrm>
              <a:off x="232012" y="3226547"/>
              <a:ext cx="1744426" cy="860425"/>
            </a:xfrm>
            <a:prstGeom prst="roundRect">
              <a:avLst>
                <a:gd fmla="val 16667" name="adj"/>
              </a:avLst>
            </a:prstGeom>
            <a:solidFill>
              <a:srgbClr val="D8E2F3"/>
            </a:soli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Análisis presupuestos </a:t>
              </a:r>
              <a:endParaRPr/>
            </a:p>
          </p:txBody>
        </p:sp>
        <p:sp>
          <p:nvSpPr>
            <p:cNvPr id="413" name="Google Shape;413;p10"/>
            <p:cNvSpPr/>
            <p:nvPr/>
          </p:nvSpPr>
          <p:spPr>
            <a:xfrm>
              <a:off x="7482144" y="2557934"/>
              <a:ext cx="1627187" cy="536575"/>
            </a:xfrm>
            <a:prstGeom prst="roundRect">
              <a:avLst>
                <a:gd fmla="val 16667" name="adj"/>
              </a:avLst>
            </a:prstGeom>
            <a:solidFill>
              <a:srgbClr val="8296B0"/>
            </a:soli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6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DATOS  CONFIABLES PARA LA TOMA DE DECISIONES </a:t>
              </a:r>
              <a:endParaRPr/>
            </a:p>
          </p:txBody>
        </p:sp>
        <p:sp>
          <p:nvSpPr>
            <p:cNvPr id="414" name="Google Shape;414;p10"/>
            <p:cNvSpPr/>
            <p:nvPr/>
          </p:nvSpPr>
          <p:spPr>
            <a:xfrm>
              <a:off x="245660" y="2425887"/>
              <a:ext cx="1583140" cy="644525"/>
            </a:xfrm>
            <a:prstGeom prst="roundRect">
              <a:avLst>
                <a:gd fmla="val 16667" name="adj"/>
              </a:avLst>
            </a:prstGeom>
            <a:solidFill>
              <a:srgbClr val="D8E2F3"/>
            </a:soli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Análisis de pronósticos de ventas </a:t>
              </a:r>
              <a:endParaRPr/>
            </a:p>
          </p:txBody>
        </p:sp>
        <p:sp>
          <p:nvSpPr>
            <p:cNvPr id="415" name="Google Shape;415;p10"/>
            <p:cNvSpPr/>
            <p:nvPr/>
          </p:nvSpPr>
          <p:spPr>
            <a:xfrm>
              <a:off x="2050723" y="2189826"/>
              <a:ext cx="2809874" cy="422180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FFDC9B"/>
                </a:gs>
                <a:gs pos="50000">
                  <a:srgbClr val="FFD68D"/>
                </a:gs>
                <a:gs pos="100000">
                  <a:srgbClr val="FFD478"/>
                </a:gs>
              </a:gsLst>
              <a:lin ang="5400000" scaled="0"/>
            </a:gra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Gestión  de Tesorería </a:t>
              </a:r>
              <a:endParaRPr/>
            </a:p>
          </p:txBody>
        </p:sp>
        <p:sp>
          <p:nvSpPr>
            <p:cNvPr id="416" name="Google Shape;416;p10"/>
            <p:cNvSpPr/>
            <p:nvPr/>
          </p:nvSpPr>
          <p:spPr>
            <a:xfrm>
              <a:off x="2266578" y="2947271"/>
              <a:ext cx="1785565" cy="485578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FFDC9B"/>
                </a:gs>
                <a:gs pos="50000">
                  <a:srgbClr val="FFD68D"/>
                </a:gs>
                <a:gs pos="100000">
                  <a:srgbClr val="FFD478"/>
                </a:gs>
              </a:gsLst>
              <a:lin ang="5400000" scaled="0"/>
            </a:gra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Gestión  de control interno </a:t>
              </a:r>
              <a:endParaRPr/>
            </a:p>
          </p:txBody>
        </p:sp>
        <p:sp>
          <p:nvSpPr>
            <p:cNvPr id="417" name="Google Shape;417;p10"/>
            <p:cNvSpPr/>
            <p:nvPr/>
          </p:nvSpPr>
          <p:spPr>
            <a:xfrm>
              <a:off x="5033309" y="2714999"/>
              <a:ext cx="1838325" cy="310589"/>
            </a:xfrm>
            <a:prstGeom prst="roundRect">
              <a:avLst>
                <a:gd fmla="val 16667" name="adj"/>
              </a:avLst>
            </a:prstGeom>
            <a:solidFill>
              <a:srgbClr val="F5F4F4"/>
            </a:soli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Flujo de caja </a:t>
              </a:r>
              <a:endParaRPr/>
            </a:p>
          </p:txBody>
        </p:sp>
        <p:sp>
          <p:nvSpPr>
            <p:cNvPr id="418" name="Google Shape;418;p10"/>
            <p:cNvSpPr/>
            <p:nvPr/>
          </p:nvSpPr>
          <p:spPr>
            <a:xfrm>
              <a:off x="6262501" y="1880629"/>
              <a:ext cx="1192212" cy="812800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F08B54"/>
                </a:gs>
                <a:gs pos="50000">
                  <a:srgbClr val="F67A26"/>
                </a:gs>
                <a:gs pos="100000">
                  <a:srgbClr val="E36A18"/>
                </a:gs>
              </a:gsLst>
              <a:lin ang="5400000" scaled="0"/>
            </a:gra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Estados financieros </a:t>
              </a:r>
              <a:endParaRPr/>
            </a:p>
          </p:txBody>
        </p:sp>
        <p:sp>
          <p:nvSpPr>
            <p:cNvPr id="419" name="Google Shape;419;p10"/>
            <p:cNvSpPr/>
            <p:nvPr/>
          </p:nvSpPr>
          <p:spPr>
            <a:xfrm>
              <a:off x="259306" y="4172323"/>
              <a:ext cx="1717131" cy="860425"/>
            </a:xfrm>
            <a:prstGeom prst="roundRect">
              <a:avLst>
                <a:gd fmla="val 16667" name="adj"/>
              </a:avLst>
            </a:prstGeom>
            <a:solidFill>
              <a:srgbClr val="D8E2F3"/>
            </a:soli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Aprovisionamiento </a:t>
              </a:r>
              <a:endParaRPr/>
            </a:p>
          </p:txBody>
        </p:sp>
        <p:sp>
          <p:nvSpPr>
            <p:cNvPr id="420" name="Google Shape;420;p10"/>
            <p:cNvSpPr/>
            <p:nvPr/>
          </p:nvSpPr>
          <p:spPr>
            <a:xfrm>
              <a:off x="2389484" y="3719675"/>
              <a:ext cx="3281860" cy="377680"/>
            </a:xfrm>
            <a:prstGeom prst="roundRect">
              <a:avLst>
                <a:gd fmla="val 16667" name="adj"/>
              </a:avLst>
            </a:prstGeom>
            <a:solidFill>
              <a:srgbClr val="F5F4F4"/>
            </a:soli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Informe de control presupuestos </a:t>
              </a:r>
              <a:endParaRPr/>
            </a:p>
          </p:txBody>
        </p:sp>
        <p:sp>
          <p:nvSpPr>
            <p:cNvPr id="421" name="Google Shape;421;p10"/>
            <p:cNvSpPr/>
            <p:nvPr/>
          </p:nvSpPr>
          <p:spPr>
            <a:xfrm>
              <a:off x="2271441" y="4212262"/>
              <a:ext cx="1891087" cy="323572"/>
            </a:xfrm>
            <a:prstGeom prst="roundRect">
              <a:avLst>
                <a:gd fmla="val 16667" name="adj"/>
              </a:avLst>
            </a:prstGeom>
            <a:solidFill>
              <a:srgbClr val="D5DBE5"/>
            </a:soli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7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Control de tecnología  de la compañía </a:t>
              </a:r>
              <a:endParaRPr/>
            </a:p>
          </p:txBody>
        </p:sp>
        <p:sp>
          <p:nvSpPr>
            <p:cNvPr id="422" name="Google Shape;422;p10"/>
            <p:cNvSpPr/>
            <p:nvPr/>
          </p:nvSpPr>
          <p:spPr>
            <a:xfrm>
              <a:off x="4538663" y="4437529"/>
              <a:ext cx="2009776" cy="562815"/>
            </a:xfrm>
            <a:prstGeom prst="roundRect">
              <a:avLst>
                <a:gd fmla="val 16667" name="adj"/>
              </a:avLst>
            </a:prstGeom>
            <a:solidFill>
              <a:srgbClr val="F5F4F4"/>
            </a:soli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Compras técnicas y no técnicas</a:t>
              </a:r>
              <a:endParaRPr/>
            </a:p>
          </p:txBody>
        </p:sp>
        <p:sp>
          <p:nvSpPr>
            <p:cNvPr id="423" name="Google Shape;423;p10"/>
            <p:cNvSpPr/>
            <p:nvPr/>
          </p:nvSpPr>
          <p:spPr>
            <a:xfrm>
              <a:off x="6956824" y="4286256"/>
              <a:ext cx="1587500" cy="536575"/>
            </a:xfrm>
            <a:prstGeom prst="roundRect">
              <a:avLst>
                <a:gd fmla="val 16667" name="adj"/>
              </a:avLst>
            </a:prstGeom>
            <a:solidFill>
              <a:srgbClr val="8296B0"/>
            </a:soli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7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NIVELES DE INVENTARIO OPTIMO</a:t>
              </a:r>
              <a:endParaRPr/>
            </a:p>
          </p:txBody>
        </p:sp>
      </p:grpSp>
      <p:sp>
        <p:nvSpPr>
          <p:cNvPr id="424" name="Google Shape;424;p10"/>
          <p:cNvSpPr/>
          <p:nvPr/>
        </p:nvSpPr>
        <p:spPr>
          <a:xfrm>
            <a:off x="23813" y="3492500"/>
            <a:ext cx="1168400" cy="531813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Todos los procesos</a:t>
            </a:r>
            <a:endParaRPr b="1" i="0" sz="10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5" name="Google Shape;425;p10"/>
          <p:cNvSpPr/>
          <p:nvPr/>
        </p:nvSpPr>
        <p:spPr>
          <a:xfrm>
            <a:off x="26988" y="1917700"/>
            <a:ext cx="1125537" cy="531813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Cliente</a:t>
            </a:r>
            <a:r>
              <a:rPr b="1" i="0" lang="es-E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endParaRPr/>
          </a:p>
        </p:txBody>
      </p:sp>
      <p:sp>
        <p:nvSpPr>
          <p:cNvPr id="426" name="Google Shape;426;p10"/>
          <p:cNvSpPr/>
          <p:nvPr/>
        </p:nvSpPr>
        <p:spPr>
          <a:xfrm>
            <a:off x="26988" y="2651125"/>
            <a:ext cx="1176337" cy="531813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Gestión comercial </a:t>
            </a:r>
            <a:endParaRPr/>
          </a:p>
        </p:txBody>
      </p:sp>
      <p:sp>
        <p:nvSpPr>
          <p:cNvPr id="427" name="Google Shape;427;p10"/>
          <p:cNvSpPr/>
          <p:nvPr/>
        </p:nvSpPr>
        <p:spPr>
          <a:xfrm>
            <a:off x="8101013" y="4276725"/>
            <a:ext cx="935037" cy="531813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Todos los procesos</a:t>
            </a:r>
            <a:endParaRPr b="1" i="0" sz="10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8" name="Google Shape;428;p10"/>
          <p:cNvSpPr/>
          <p:nvPr/>
        </p:nvSpPr>
        <p:spPr>
          <a:xfrm>
            <a:off x="7818438" y="1917700"/>
            <a:ext cx="1125537" cy="531813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Cliente</a:t>
            </a:r>
            <a:r>
              <a:rPr b="1" i="0" lang="es-E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endParaRPr/>
          </a:p>
        </p:txBody>
      </p:sp>
      <p:sp>
        <p:nvSpPr>
          <p:cNvPr id="429" name="Google Shape;429;p10"/>
          <p:cNvSpPr/>
          <p:nvPr/>
        </p:nvSpPr>
        <p:spPr>
          <a:xfrm>
            <a:off x="8147050" y="3340100"/>
            <a:ext cx="969963" cy="531813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Gestión comercial </a:t>
            </a:r>
            <a:endParaRPr/>
          </a:p>
        </p:txBody>
      </p:sp>
      <p:sp>
        <p:nvSpPr>
          <p:cNvPr id="430" name="Google Shape;430;p10"/>
          <p:cNvSpPr txBox="1"/>
          <p:nvPr/>
        </p:nvSpPr>
        <p:spPr>
          <a:xfrm>
            <a:off x="-26988" y="6597650"/>
            <a:ext cx="9144001" cy="2301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52062"/>
              </a:buClr>
              <a:buSzPts val="900"/>
              <a:buFont typeface="Arial"/>
              <a:buNone/>
            </a:pPr>
            <a:r>
              <a:rPr b="1" i="0" lang="es-ES" sz="900" u="none" cap="none" strike="noStrike">
                <a:solidFill>
                  <a:srgbClr val="152062"/>
                </a:solidFill>
                <a:latin typeface="Calibri"/>
                <a:ea typeface="Calibri"/>
                <a:cs typeface="Calibri"/>
                <a:sym typeface="Calibri"/>
              </a:rPr>
              <a:t>Revisión 2 ,  JUNIO 2023</a:t>
            </a:r>
            <a:endParaRPr/>
          </a:p>
        </p:txBody>
      </p:sp>
      <p:pic>
        <p:nvPicPr>
          <p:cNvPr id="431" name="Google Shape;431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2858" y="6110569"/>
            <a:ext cx="1132430" cy="7238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5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p11"/>
          <p:cNvSpPr txBox="1"/>
          <p:nvPr/>
        </p:nvSpPr>
        <p:spPr>
          <a:xfrm>
            <a:off x="-50800" y="306388"/>
            <a:ext cx="9144000" cy="339725"/>
          </a:xfrm>
          <a:prstGeom prst="rect">
            <a:avLst/>
          </a:prstGeom>
          <a:solidFill>
            <a:srgbClr val="8296B0"/>
          </a:soli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DOCUMENTOS RELACIONADOS</a:t>
            </a:r>
            <a:endParaRPr/>
          </a:p>
        </p:txBody>
      </p:sp>
      <p:graphicFrame>
        <p:nvGraphicFramePr>
          <p:cNvPr id="437" name="Google Shape;437;p11"/>
          <p:cNvGraphicFramePr/>
          <p:nvPr/>
        </p:nvGraphicFramePr>
        <p:xfrm>
          <a:off x="0" y="141287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{DF0BB847-C090-4A2B-9FF1-EE0CF5C4D4B7}</a:tableStyleId>
              </a:tblPr>
              <a:tblGrid>
                <a:gridCol w="4572000"/>
                <a:gridCol w="4572000"/>
              </a:tblGrid>
              <a:tr h="379925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/>
                        <a:t>RECURSOS</a:t>
                      </a:r>
                      <a:endParaRPr sz="1800">
                        <a:solidFill>
                          <a:srgbClr val="757070"/>
                        </a:solidFill>
                      </a:endParaRPr>
                    </a:p>
                  </a:txBody>
                  <a:tcPr marT="45675" marB="45675" marR="91450" marL="91450">
                    <a:solidFill>
                      <a:srgbClr val="8296B0"/>
                    </a:solidFill>
                  </a:tcPr>
                </a:tc>
                <a:tc hMerge="1"/>
              </a:tr>
              <a:tr h="3799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800"/>
                        <a:t>HUMANOS</a:t>
                      </a:r>
                      <a:endParaRPr/>
                    </a:p>
                  </a:txBody>
                  <a:tcPr marT="45675" marB="4567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800"/>
                        <a:t>FISICOS</a:t>
                      </a:r>
                      <a:endParaRPr/>
                    </a:p>
                  </a:txBody>
                  <a:tcPr marT="45675" marB="45675" marR="91450" marL="91450"/>
                </a:tc>
              </a:tr>
              <a:tr h="5180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400"/>
                        <a:t>Gerente general</a:t>
                      </a:r>
                      <a:endParaRPr/>
                    </a:p>
                  </a:txBody>
                  <a:tcPr marT="45675" marB="4567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400"/>
                        <a:t>Oficinas,</a:t>
                      </a:r>
                      <a:r>
                        <a:rPr lang="es-ES" sz="1400"/>
                        <a:t> computadores, celulares, Telefax, Hardware, Software.</a:t>
                      </a:r>
                      <a:endParaRPr sz="1400"/>
                    </a:p>
                  </a:txBody>
                  <a:tcPr marT="45675" marB="45675" marR="91450" marL="91450"/>
                </a:tc>
              </a:tr>
            </a:tbl>
          </a:graphicData>
        </a:graphic>
      </p:graphicFrame>
      <p:sp>
        <p:nvSpPr>
          <p:cNvPr id="438" name="Google Shape;438;p11"/>
          <p:cNvSpPr txBox="1"/>
          <p:nvPr/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rPr b="0" i="0" lang="es-ES" sz="1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OXP- DOC UNO</a:t>
            </a:r>
            <a:endParaRPr/>
          </a:p>
        </p:txBody>
      </p:sp>
      <p:sp>
        <p:nvSpPr>
          <p:cNvPr id="439" name="Google Shape;439;p11"/>
          <p:cNvSpPr txBox="1"/>
          <p:nvPr/>
        </p:nvSpPr>
        <p:spPr>
          <a:xfrm>
            <a:off x="0" y="3017838"/>
            <a:ext cx="9144000" cy="339725"/>
          </a:xfrm>
          <a:prstGeom prst="rect">
            <a:avLst/>
          </a:prstGeom>
          <a:solidFill>
            <a:srgbClr val="8296B0"/>
          </a:soli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CONTROLES DE SALIDAS</a:t>
            </a:r>
            <a:endParaRPr/>
          </a:p>
        </p:txBody>
      </p:sp>
      <p:graphicFrame>
        <p:nvGraphicFramePr>
          <p:cNvPr id="440" name="Google Shape;440;p11"/>
          <p:cNvGraphicFramePr/>
          <p:nvPr/>
        </p:nvGraphicFramePr>
        <p:xfrm>
          <a:off x="0" y="34004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{D3C83EAA-6D59-4849-8FCB-909AAD61CC7C}</a:tableStyleId>
              </a:tblPr>
              <a:tblGrid>
                <a:gridCol w="2286000"/>
                <a:gridCol w="2286000"/>
                <a:gridCol w="2286000"/>
                <a:gridCol w="2286000"/>
              </a:tblGrid>
              <a:tr h="4364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800"/>
                        <a:buFont typeface="Calibri"/>
                        <a:buNone/>
                      </a:pPr>
                      <a:r>
                        <a:rPr b="1" i="0" lang="es-ES" sz="18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CONTROL</a:t>
                      </a:r>
                      <a:endParaRPr/>
                    </a:p>
                  </a:txBody>
                  <a:tcPr marT="45650" marB="45650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497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800"/>
                        <a:buFont typeface="Calibri"/>
                        <a:buNone/>
                      </a:pPr>
                      <a:r>
                        <a:rPr b="1" i="0" lang="es-ES" sz="18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RESPONSABLE</a:t>
                      </a:r>
                      <a:endParaRPr/>
                    </a:p>
                  </a:txBody>
                  <a:tcPr marT="45650" marB="45650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497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800"/>
                        <a:buFont typeface="Calibri"/>
                        <a:buNone/>
                      </a:pPr>
                      <a:r>
                        <a:rPr b="1" i="0" lang="es-ES" sz="18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FRECUENCIA</a:t>
                      </a:r>
                      <a:endParaRPr/>
                    </a:p>
                  </a:txBody>
                  <a:tcPr marT="45650" marB="45650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497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800"/>
                        <a:buFont typeface="Calibri"/>
                        <a:buNone/>
                      </a:pPr>
                      <a:r>
                        <a:rPr b="1" i="0" lang="es-ES" sz="18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REGISTRO</a:t>
                      </a:r>
                      <a:endParaRPr/>
                    </a:p>
                  </a:txBody>
                  <a:tcPr marT="45650" marB="45650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497B0"/>
                    </a:solidFill>
                  </a:tcPr>
                </a:tc>
              </a:tr>
              <a:tr h="3047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b="0" i="0" lang="es-ES" sz="14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Estados Financieros</a:t>
                      </a:r>
                      <a:endParaRPr/>
                    </a:p>
                  </a:txBody>
                  <a:tcPr marT="45650" marB="45650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5EA"/>
                    </a:solidFill>
                  </a:tcPr>
                </a:tc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b="0" i="0" lang="es-ES" sz="14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Gerente administrativo y de tecnología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t/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650" marB="45650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b="0" i="0" lang="es-ES" sz="14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Mensual</a:t>
                      </a:r>
                      <a:endParaRPr/>
                    </a:p>
                  </a:txBody>
                  <a:tcPr marT="45650" marB="45650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b="0" i="0" lang="es-ES" sz="14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P&amp;G, Flujo de Caja</a:t>
                      </a:r>
                      <a:endParaRPr/>
                    </a:p>
                  </a:txBody>
                  <a:tcPr marT="45650" marB="45650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5EA"/>
                    </a:solidFill>
                  </a:tcPr>
                </a:tc>
              </a:tr>
              <a:tr h="399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b="0" i="0" lang="es-ES" sz="14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Cartera, presupuestos ,control de tecnología</a:t>
                      </a:r>
                      <a:endParaRPr/>
                    </a:p>
                  </a:txBody>
                  <a:tcPr marT="45650" marB="45650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BF5"/>
                    </a:solidFil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b="0" i="0" lang="es-ES" sz="14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Mensual</a:t>
                      </a:r>
                      <a:endParaRPr/>
                    </a:p>
                  </a:txBody>
                  <a:tcPr marT="45650" marB="45650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b="0" i="0" lang="es-ES" sz="14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Cartera, evaluación proveedores </a:t>
                      </a:r>
                      <a:endParaRPr/>
                    </a:p>
                  </a:txBody>
                  <a:tcPr marT="45650" marB="45650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BF5"/>
                    </a:solidFill>
                  </a:tcPr>
                </a:tc>
              </a:tr>
              <a:tr h="5179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b="0" i="0" lang="es-ES" sz="14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Evaluación  de proveedores Pago a Proveedores</a:t>
                      </a:r>
                      <a:endParaRPr/>
                    </a:p>
                  </a:txBody>
                  <a:tcPr marT="45650" marB="45650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5EA"/>
                    </a:solidFil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b="0" i="0" lang="es-ES" sz="14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Mensual</a:t>
                      </a:r>
                      <a:endParaRPr/>
                    </a:p>
                  </a:txBody>
                  <a:tcPr marT="45650" marB="45650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b="0" i="0" lang="es-ES" sz="14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Soporte Pagos</a:t>
                      </a:r>
                      <a:endParaRPr/>
                    </a:p>
                  </a:txBody>
                  <a:tcPr marT="45650" marB="45650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5EA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41" name="Google Shape;441;p11"/>
          <p:cNvGraphicFramePr/>
          <p:nvPr/>
        </p:nvGraphicFramePr>
        <p:xfrm>
          <a:off x="0" y="509905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{DF0BB847-C090-4A2B-9FF1-EE0CF5C4D4B7}</a:tableStyleId>
              </a:tblPr>
              <a:tblGrid>
                <a:gridCol w="9144000"/>
              </a:tblGrid>
              <a:tr h="3354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/>
                        <a:t>INVOLUCRADOS EN EL PROCESO</a:t>
                      </a:r>
                      <a:endParaRPr sz="1600">
                        <a:solidFill>
                          <a:srgbClr val="757070"/>
                        </a:solidFill>
                      </a:endParaRPr>
                    </a:p>
                  </a:txBody>
                  <a:tcPr marT="45750" marB="45750" marR="91450" marL="91450">
                    <a:solidFill>
                      <a:srgbClr val="8296B0"/>
                    </a:solidFill>
                  </a:tcPr>
                </a:tc>
              </a:tr>
              <a:tr h="371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/>
                        <a:t> Gerencia General,</a:t>
                      </a:r>
                      <a:endParaRPr sz="1200"/>
                    </a:p>
                  </a:txBody>
                  <a:tcPr marT="45750" marB="45750" marR="91450" marL="91450"/>
                </a:tc>
              </a:tr>
            </a:tbl>
          </a:graphicData>
        </a:graphic>
      </p:graphicFrame>
      <p:sp>
        <p:nvSpPr>
          <p:cNvPr id="442" name="Google Shape;442;p11"/>
          <p:cNvSpPr/>
          <p:nvPr/>
        </p:nvSpPr>
        <p:spPr>
          <a:xfrm>
            <a:off x="0" y="729346"/>
            <a:ext cx="925252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E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https://sistemaskoios.com/sistemaskoios/gestion/documentosconsulta.php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3" name="Google Shape;443;p11"/>
          <p:cNvSpPr txBox="1"/>
          <p:nvPr/>
        </p:nvSpPr>
        <p:spPr>
          <a:xfrm>
            <a:off x="-26988" y="6597650"/>
            <a:ext cx="9144001" cy="2301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52062"/>
              </a:buClr>
              <a:buSzPts val="900"/>
              <a:buFont typeface="Arial"/>
              <a:buNone/>
            </a:pPr>
            <a:r>
              <a:rPr b="1" lang="es-ES" sz="900" u="none">
                <a:solidFill>
                  <a:srgbClr val="152062"/>
                </a:solidFill>
                <a:latin typeface="Calibri"/>
                <a:ea typeface="Calibri"/>
                <a:cs typeface="Calibri"/>
                <a:sym typeface="Calibri"/>
              </a:rPr>
              <a:t>Revisión 2 ,  JUNIO 2023</a:t>
            </a:r>
            <a:endParaRPr/>
          </a:p>
        </p:txBody>
      </p:sp>
      <p:pic>
        <p:nvPicPr>
          <p:cNvPr id="444" name="Google Shape;444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16176" y="5996131"/>
            <a:ext cx="1132430" cy="7238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8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12"/>
          <p:cNvSpPr/>
          <p:nvPr/>
        </p:nvSpPr>
        <p:spPr>
          <a:xfrm>
            <a:off x="136525" y="-225425"/>
            <a:ext cx="8310563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/>
          </a:p>
        </p:txBody>
      </p:sp>
      <p:sp>
        <p:nvSpPr>
          <p:cNvPr id="450" name="Google Shape;450;p12"/>
          <p:cNvSpPr/>
          <p:nvPr/>
        </p:nvSpPr>
        <p:spPr>
          <a:xfrm>
            <a:off x="106809" y="5578171"/>
            <a:ext cx="9144000" cy="411162"/>
          </a:xfrm>
          <a:prstGeom prst="rightArrow">
            <a:avLst>
              <a:gd fmla="val 50000" name="adj1"/>
              <a:gd fmla="val 50142" name="adj2"/>
            </a:avLst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1" name="Google Shape;451;p12"/>
          <p:cNvSpPr txBox="1"/>
          <p:nvPr/>
        </p:nvSpPr>
        <p:spPr>
          <a:xfrm>
            <a:off x="41275" y="5645926"/>
            <a:ext cx="9144000" cy="7381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b="1" lang="es-E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PLAN DE MEJORAMIENTO CONTINUO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2" name="Google Shape;452;p12"/>
          <p:cNvSpPr/>
          <p:nvPr/>
        </p:nvSpPr>
        <p:spPr>
          <a:xfrm>
            <a:off x="0" y="179388"/>
            <a:ext cx="9144000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80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PROCESO DE  TALENTO HUMANO</a:t>
            </a:r>
            <a:endParaRPr/>
          </a:p>
        </p:txBody>
      </p:sp>
      <p:grpSp>
        <p:nvGrpSpPr>
          <p:cNvPr id="453" name="Google Shape;453;p12"/>
          <p:cNvGrpSpPr/>
          <p:nvPr/>
        </p:nvGrpSpPr>
        <p:grpSpPr>
          <a:xfrm>
            <a:off x="769938" y="901700"/>
            <a:ext cx="7502525" cy="4572000"/>
            <a:chOff x="0" y="412750"/>
            <a:chExt cx="9144000" cy="6008488"/>
          </a:xfrm>
        </p:grpSpPr>
        <p:sp>
          <p:nvSpPr>
            <p:cNvPr id="454" name="Google Shape;454;p12"/>
            <p:cNvSpPr/>
            <p:nvPr/>
          </p:nvSpPr>
          <p:spPr>
            <a:xfrm>
              <a:off x="500063" y="912259"/>
              <a:ext cx="7880350" cy="4881563"/>
            </a:xfrm>
            <a:prstGeom prst="rightArrow">
              <a:avLst>
                <a:gd fmla="val 81870" name="adj1"/>
                <a:gd fmla="val 35911" name="adj2"/>
              </a:avLst>
            </a:prstGeom>
            <a:solidFill>
              <a:srgbClr val="8296B0"/>
            </a:solidFill>
            <a:ln>
              <a:noFill/>
            </a:ln>
            <a:effectLst>
              <a:outerShdw blurRad="107950" algn="ctr" dir="5400000" dist="12700">
                <a:srgbClr val="000000"/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455" name="Google Shape;455;p12"/>
            <p:cNvCxnSpPr/>
            <p:nvPr/>
          </p:nvCxnSpPr>
          <p:spPr>
            <a:xfrm rot="10800000">
              <a:off x="6249988" y="1452563"/>
              <a:ext cx="69850" cy="3859212"/>
            </a:xfrm>
            <a:prstGeom prst="straightConnector1">
              <a:avLst/>
            </a:prstGeom>
            <a:noFill/>
            <a:ln cap="flat" cmpd="sng" w="9525">
              <a:solidFill>
                <a:srgbClr val="80808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56" name="Google Shape;456;p12"/>
            <p:cNvCxnSpPr/>
            <p:nvPr/>
          </p:nvCxnSpPr>
          <p:spPr>
            <a:xfrm flipH="1" rot="10800000">
              <a:off x="4948238" y="1438275"/>
              <a:ext cx="46037" cy="3738563"/>
            </a:xfrm>
            <a:prstGeom prst="straightConnector1">
              <a:avLst/>
            </a:prstGeom>
            <a:noFill/>
            <a:ln cap="flat" cmpd="sng" w="9525">
              <a:solidFill>
                <a:srgbClr val="80808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57" name="Google Shape;457;p12"/>
            <p:cNvCxnSpPr/>
            <p:nvPr/>
          </p:nvCxnSpPr>
          <p:spPr>
            <a:xfrm flipH="1" rot="10800000">
              <a:off x="2806700" y="1492250"/>
              <a:ext cx="46038" cy="3832225"/>
            </a:xfrm>
            <a:prstGeom prst="straightConnector1">
              <a:avLst/>
            </a:prstGeom>
            <a:noFill/>
            <a:ln cap="flat" cmpd="sng" w="9525">
              <a:solidFill>
                <a:srgbClr val="80808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458" name="Google Shape;458;p12"/>
            <p:cNvSpPr txBox="1"/>
            <p:nvPr/>
          </p:nvSpPr>
          <p:spPr>
            <a:xfrm>
              <a:off x="369888" y="5375275"/>
              <a:ext cx="1143000" cy="39539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900"/>
                <a:buFont typeface="Arial"/>
                <a:buNone/>
              </a:pPr>
              <a:r>
                <a:rPr lang="es-ES" sz="9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Sistema de</a:t>
              </a:r>
              <a:endParaRPr/>
            </a:p>
            <a:p>
              <a:pPr indent="0" lvl="0" marL="0" marR="0" rtl="0" algn="ctr">
                <a:lnSpc>
                  <a:spcPct val="20000"/>
                </a:lnSpc>
                <a:spcBef>
                  <a:spcPts val="450"/>
                </a:spcBef>
                <a:spcAft>
                  <a:spcPts val="0"/>
                </a:spcAft>
                <a:buClr>
                  <a:schemeClr val="dk1"/>
                </a:buClr>
                <a:buSzPts val="900"/>
                <a:buFont typeface="Arial"/>
                <a:buNone/>
              </a:pPr>
              <a:r>
                <a:rPr lang="es-ES" sz="9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necesidades</a:t>
              </a:r>
              <a:endPara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9" name="Google Shape;459;p12"/>
            <p:cNvSpPr txBox="1"/>
            <p:nvPr/>
          </p:nvSpPr>
          <p:spPr>
            <a:xfrm>
              <a:off x="1519238" y="5330825"/>
              <a:ext cx="1344612" cy="59586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900"/>
                <a:buFont typeface="Arial"/>
                <a:buNone/>
              </a:pPr>
              <a:r>
                <a:rPr lang="es-ES" sz="9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Elaboración</a:t>
              </a:r>
              <a:endParaRPr/>
            </a:p>
            <a:p>
              <a:pPr indent="0" lvl="0" marL="0" marR="0" rtl="0" algn="ctr">
                <a:lnSpc>
                  <a:spcPct val="40000"/>
                </a:lnSpc>
                <a:spcBef>
                  <a:spcPts val="450"/>
                </a:spcBef>
                <a:spcAft>
                  <a:spcPts val="0"/>
                </a:spcAft>
                <a:buClr>
                  <a:schemeClr val="dk1"/>
                </a:buClr>
                <a:buSzPts val="900"/>
                <a:buFont typeface="Arial"/>
                <a:buNone/>
              </a:pPr>
              <a:r>
                <a:rPr lang="es-ES" sz="9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de la</a:t>
              </a:r>
              <a:endParaRPr/>
            </a:p>
            <a:p>
              <a:pPr indent="0" lvl="0" marL="0" marR="0" rtl="0" algn="ctr">
                <a:lnSpc>
                  <a:spcPct val="50000"/>
                </a:lnSpc>
                <a:spcBef>
                  <a:spcPts val="450"/>
                </a:spcBef>
                <a:spcAft>
                  <a:spcPts val="0"/>
                </a:spcAft>
                <a:buClr>
                  <a:schemeClr val="dk1"/>
                </a:buClr>
                <a:buSzPts val="900"/>
                <a:buFont typeface="Arial"/>
                <a:buNone/>
              </a:pPr>
              <a:r>
                <a:rPr lang="es-ES" sz="9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necesidad</a:t>
              </a:r>
              <a:endPara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0" name="Google Shape;460;p12"/>
            <p:cNvSpPr txBox="1"/>
            <p:nvPr/>
          </p:nvSpPr>
          <p:spPr>
            <a:xfrm>
              <a:off x="2786063" y="5483225"/>
              <a:ext cx="1066800" cy="4455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900"/>
                <a:buFont typeface="Arial"/>
                <a:buNone/>
              </a:pPr>
              <a:r>
                <a:rPr lang="es-ES" sz="9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Decisiones</a:t>
              </a:r>
              <a:endParaRPr/>
            </a:p>
            <a:p>
              <a:pPr indent="0" lvl="0" marL="0" marR="0" rtl="0" algn="ctr">
                <a:lnSpc>
                  <a:spcPct val="50000"/>
                </a:lnSpc>
                <a:spcBef>
                  <a:spcPts val="450"/>
                </a:spcBef>
                <a:spcAft>
                  <a:spcPts val="0"/>
                </a:spcAft>
                <a:buClr>
                  <a:schemeClr val="dk1"/>
                </a:buClr>
                <a:buSzPts val="900"/>
                <a:buFont typeface="Arial"/>
                <a:buNone/>
              </a:pPr>
              <a:r>
                <a:rPr lang="es-ES" sz="9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y dilemas</a:t>
              </a:r>
              <a:endPara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1" name="Google Shape;461;p12"/>
            <p:cNvSpPr txBox="1"/>
            <p:nvPr/>
          </p:nvSpPr>
          <p:spPr>
            <a:xfrm>
              <a:off x="5192713" y="5527674"/>
              <a:ext cx="1295400" cy="2784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900"/>
                <a:buFont typeface="Arial"/>
                <a:buNone/>
              </a:pPr>
              <a:r>
                <a:rPr lang="es-ES" sz="9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Transferencia</a:t>
              </a:r>
              <a:endParaRPr/>
            </a:p>
          </p:txBody>
        </p:sp>
        <p:sp>
          <p:nvSpPr>
            <p:cNvPr id="462" name="Google Shape;462;p12"/>
            <p:cNvSpPr txBox="1"/>
            <p:nvPr/>
          </p:nvSpPr>
          <p:spPr>
            <a:xfrm>
              <a:off x="7246938" y="5911850"/>
              <a:ext cx="1295400" cy="4455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900"/>
                <a:buFont typeface="Arial"/>
                <a:buNone/>
              </a:pPr>
              <a:r>
                <a:rPr lang="es-ES" sz="9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Satisfacción</a:t>
              </a:r>
              <a:endParaRPr/>
            </a:p>
            <a:p>
              <a:pPr indent="0" lvl="0" marL="0" marR="0" rtl="0" algn="ctr">
                <a:lnSpc>
                  <a:spcPct val="50000"/>
                </a:lnSpc>
                <a:spcBef>
                  <a:spcPts val="450"/>
                </a:spcBef>
                <a:spcAft>
                  <a:spcPts val="0"/>
                </a:spcAft>
                <a:buClr>
                  <a:schemeClr val="dk1"/>
                </a:buClr>
                <a:buSzPts val="900"/>
                <a:buFont typeface="Arial"/>
                <a:buNone/>
              </a:pPr>
              <a:r>
                <a:rPr lang="es-ES" sz="9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del cliente</a:t>
              </a:r>
              <a:endPara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3" name="Google Shape;463;p12"/>
            <p:cNvSpPr txBox="1"/>
            <p:nvPr/>
          </p:nvSpPr>
          <p:spPr>
            <a:xfrm>
              <a:off x="6143625" y="5621337"/>
              <a:ext cx="1295400" cy="41209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900"/>
                <a:buFont typeface="Arial"/>
                <a:buNone/>
              </a:pPr>
              <a:r>
                <a:rPr lang="es-ES" sz="9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Evaluación</a:t>
              </a:r>
              <a:endParaRPr/>
            </a:p>
            <a:p>
              <a:pPr indent="0" lvl="0" marL="0" marR="0" rtl="0" algn="ctr">
                <a:lnSpc>
                  <a:spcPct val="30000"/>
                </a:lnSpc>
                <a:spcBef>
                  <a:spcPts val="450"/>
                </a:spcBef>
                <a:spcAft>
                  <a:spcPts val="0"/>
                </a:spcAft>
                <a:buClr>
                  <a:schemeClr val="dk1"/>
                </a:buClr>
                <a:buSzPts val="900"/>
                <a:buFont typeface="Arial"/>
                <a:buNone/>
              </a:pPr>
              <a:r>
                <a:rPr lang="es-ES" sz="9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económica</a:t>
              </a:r>
              <a:endPara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4" name="Google Shape;464;p12"/>
            <p:cNvSpPr/>
            <p:nvPr/>
          </p:nvSpPr>
          <p:spPr>
            <a:xfrm>
              <a:off x="8483600" y="5589588"/>
              <a:ext cx="485776" cy="339338"/>
            </a:xfrm>
            <a:prstGeom prst="ellipse">
              <a:avLst/>
            </a:prstGeom>
            <a:solidFill>
              <a:srgbClr val="F5051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700"/>
                <a:buFont typeface="Arial"/>
                <a:buNone/>
              </a:pPr>
              <a:r>
                <a:rPr b="1" lang="es-ES" sz="7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  <a:endParaRPr/>
            </a:p>
          </p:txBody>
        </p:sp>
        <p:sp>
          <p:nvSpPr>
            <p:cNvPr id="465" name="Google Shape;465;p12"/>
            <p:cNvSpPr/>
            <p:nvPr/>
          </p:nvSpPr>
          <p:spPr>
            <a:xfrm>
              <a:off x="6305550" y="490538"/>
              <a:ext cx="485776" cy="339338"/>
            </a:xfrm>
            <a:prstGeom prst="ellipse">
              <a:avLst/>
            </a:prstGeom>
            <a:solidFill>
              <a:srgbClr val="FF33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700"/>
                <a:buFont typeface="Arial"/>
                <a:buNone/>
              </a:pPr>
              <a:r>
                <a:rPr b="1" lang="es-ES" sz="7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/>
            </a:p>
          </p:txBody>
        </p:sp>
        <p:sp>
          <p:nvSpPr>
            <p:cNvPr id="466" name="Google Shape;466;p12"/>
            <p:cNvSpPr/>
            <p:nvPr/>
          </p:nvSpPr>
          <p:spPr>
            <a:xfrm>
              <a:off x="0" y="412750"/>
              <a:ext cx="485776" cy="339338"/>
            </a:xfrm>
            <a:prstGeom prst="ellipse">
              <a:avLst/>
            </a:prstGeom>
            <a:solidFill>
              <a:srgbClr val="FF33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700"/>
                <a:buFont typeface="Arial"/>
                <a:buNone/>
              </a:pPr>
              <a:r>
                <a:rPr b="1" lang="es-ES" sz="7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  <p:sp>
          <p:nvSpPr>
            <p:cNvPr id="467" name="Google Shape;467;p12"/>
            <p:cNvSpPr txBox="1"/>
            <p:nvPr/>
          </p:nvSpPr>
          <p:spPr>
            <a:xfrm>
              <a:off x="3835400" y="5387975"/>
              <a:ext cx="1406526" cy="4455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900"/>
                <a:buFont typeface="Arial"/>
                <a:buNone/>
              </a:pPr>
              <a:r>
                <a:rPr lang="es-ES" sz="9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Construcción de la solución</a:t>
              </a:r>
              <a:endPara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8" name="Google Shape;468;p12"/>
            <p:cNvSpPr/>
            <p:nvPr/>
          </p:nvSpPr>
          <p:spPr>
            <a:xfrm>
              <a:off x="7648575" y="3927475"/>
              <a:ext cx="1285875" cy="536575"/>
            </a:xfrm>
            <a:prstGeom prst="roundRect">
              <a:avLst>
                <a:gd fmla="val 16667" name="adj"/>
              </a:avLst>
            </a:prstGeom>
            <a:solidFill>
              <a:srgbClr val="92D050"/>
            </a:soli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-ES" sz="7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Mejor ambiente Laboral</a:t>
              </a:r>
              <a:endParaRPr/>
            </a:p>
          </p:txBody>
        </p:sp>
        <p:sp>
          <p:nvSpPr>
            <p:cNvPr id="469" name="Google Shape;469;p12"/>
            <p:cNvSpPr/>
            <p:nvPr/>
          </p:nvSpPr>
          <p:spPr>
            <a:xfrm>
              <a:off x="496888" y="474663"/>
              <a:ext cx="2609850" cy="857250"/>
            </a:xfrm>
            <a:prstGeom prst="roundRect">
              <a:avLst>
                <a:gd fmla="val 16667" name="adj"/>
              </a:avLst>
            </a:prstGeom>
            <a:solidFill>
              <a:srgbClr val="F2F2F2"/>
            </a:soli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-ES" sz="800">
                  <a:solidFill>
                    <a:srgbClr val="F50516"/>
                  </a:solidFill>
                  <a:latin typeface="Arial"/>
                  <a:ea typeface="Arial"/>
                  <a:cs typeface="Arial"/>
                  <a:sym typeface="Arial"/>
                </a:rPr>
                <a:t>DE</a:t>
              </a:r>
              <a:r>
                <a:rPr b="1" lang="es-ES" sz="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 LA NECESIDAD DE ALINEAR LAS COMPETENCIAS DE LOS TRABAJADORES  CON EL OBJETIVO ESTRATEGICO DE LA COMPAÑÍA</a:t>
              </a:r>
              <a:endParaRPr/>
            </a:p>
          </p:txBody>
        </p:sp>
        <p:sp>
          <p:nvSpPr>
            <p:cNvPr id="470" name="Google Shape;470;p12"/>
            <p:cNvSpPr/>
            <p:nvPr/>
          </p:nvSpPr>
          <p:spPr>
            <a:xfrm>
              <a:off x="6783388" y="565150"/>
              <a:ext cx="2360612" cy="1116013"/>
            </a:xfrm>
            <a:prstGeom prst="roundRect">
              <a:avLst>
                <a:gd fmla="val 16667" name="adj"/>
              </a:avLst>
            </a:prstGeom>
            <a:solidFill>
              <a:srgbClr val="F2F2F2"/>
            </a:soli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-ES" sz="800">
                  <a:solidFill>
                    <a:srgbClr val="F50516"/>
                  </a:solidFill>
                  <a:latin typeface="Arial"/>
                  <a:ea typeface="Arial"/>
                  <a:cs typeface="Arial"/>
                  <a:sym typeface="Arial"/>
                </a:rPr>
                <a:t>A</a:t>
              </a:r>
              <a:r>
                <a:rPr b="1" lang="es-ES" sz="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AL DESARROLLO Y BIENESTAR DE LOS TRABAJADORES Y LA CONFIABILIDAD HUMANA EN LA PRESTACIÓN DEL SERVICIO</a:t>
              </a:r>
              <a:endParaRPr/>
            </a:p>
          </p:txBody>
        </p:sp>
        <p:sp>
          <p:nvSpPr>
            <p:cNvPr id="471" name="Google Shape;471;p12"/>
            <p:cNvSpPr/>
            <p:nvPr/>
          </p:nvSpPr>
          <p:spPr>
            <a:xfrm>
              <a:off x="7635875" y="4518025"/>
              <a:ext cx="1285875" cy="492125"/>
            </a:xfrm>
            <a:prstGeom prst="roundRect">
              <a:avLst>
                <a:gd fmla="val 16667" name="adj"/>
              </a:avLst>
            </a:prstGeom>
            <a:solidFill>
              <a:srgbClr val="92D050"/>
            </a:soli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-ES" sz="7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Personal idóneo  en cada proceso</a:t>
              </a:r>
              <a:endParaRPr/>
            </a:p>
          </p:txBody>
        </p:sp>
        <p:sp>
          <p:nvSpPr>
            <p:cNvPr id="472" name="Google Shape;472;p12"/>
            <p:cNvSpPr/>
            <p:nvPr/>
          </p:nvSpPr>
          <p:spPr>
            <a:xfrm>
              <a:off x="7313652" y="2436442"/>
              <a:ext cx="1292466" cy="563296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F08B54"/>
                </a:gs>
                <a:gs pos="50000">
                  <a:srgbClr val="F67A26"/>
                </a:gs>
                <a:gs pos="100000">
                  <a:srgbClr val="E36A18"/>
                </a:gs>
              </a:gsLst>
              <a:lin ang="5400000" scaled="0"/>
            </a:gradFill>
            <a:ln>
              <a:noFill/>
            </a:ln>
            <a:effectLst>
              <a:outerShdw blurRad="57150" rotWithShape="0" algn="ctr" dir="5400000" dist="19050">
                <a:srgbClr val="000000">
                  <a:alpha val="62745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-ES" sz="7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Cultura Organizacional</a:t>
              </a:r>
              <a:endParaRPr/>
            </a:p>
          </p:txBody>
        </p:sp>
        <p:sp>
          <p:nvSpPr>
            <p:cNvPr id="473" name="Google Shape;473;p12"/>
            <p:cNvSpPr/>
            <p:nvPr/>
          </p:nvSpPr>
          <p:spPr>
            <a:xfrm>
              <a:off x="457200" y="3722695"/>
              <a:ext cx="2406650" cy="349251"/>
            </a:xfrm>
            <a:prstGeom prst="roundRect">
              <a:avLst>
                <a:gd fmla="val 16667" name="adj"/>
              </a:avLst>
            </a:prstGeom>
            <a:solidFill>
              <a:srgbClr val="D8E2F3"/>
            </a:soli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-ES" sz="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RETRIBUCIÓN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800"/>
                <a:buFont typeface="Arial"/>
                <a:buNone/>
              </a:pPr>
              <a:r>
                <a:t/>
              </a:r>
              <a:endParaRPr b="1" sz="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4" name="Google Shape;474;p12"/>
            <p:cNvSpPr/>
            <p:nvPr/>
          </p:nvSpPr>
          <p:spPr>
            <a:xfrm>
              <a:off x="539751" y="2628900"/>
              <a:ext cx="2362200" cy="766762"/>
            </a:xfrm>
            <a:prstGeom prst="roundRect">
              <a:avLst>
                <a:gd fmla="val 16667" name="adj"/>
              </a:avLst>
            </a:prstGeom>
            <a:solidFill>
              <a:srgbClr val="D8E2F3"/>
            </a:soli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-ES" sz="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CLASIFICACIÓN DEL PERSONAL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-ES" sz="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Análisis puestos de trabajo, perfiles de cargo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475" name="Google Shape;475;p12"/>
            <p:cNvCxnSpPr/>
            <p:nvPr/>
          </p:nvCxnSpPr>
          <p:spPr>
            <a:xfrm flipH="1" rot="10800000">
              <a:off x="3994150" y="1479550"/>
              <a:ext cx="55563" cy="3832225"/>
            </a:xfrm>
            <a:prstGeom prst="straightConnector1">
              <a:avLst/>
            </a:prstGeom>
            <a:noFill/>
            <a:ln cap="flat" cmpd="sng" w="9525">
              <a:solidFill>
                <a:srgbClr val="80808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476" name="Google Shape;476;p12"/>
            <p:cNvSpPr/>
            <p:nvPr/>
          </p:nvSpPr>
          <p:spPr>
            <a:xfrm>
              <a:off x="3134422" y="873819"/>
              <a:ext cx="3683914" cy="202369"/>
            </a:xfrm>
            <a:prstGeom prst="rightArrow">
              <a:avLst>
                <a:gd fmla="val 50000" name="adj1"/>
                <a:gd fmla="val 49835" name="adj2"/>
              </a:avLst>
            </a:prstGeom>
            <a:solidFill>
              <a:srgbClr val="7B7B7B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6800" lIns="90000" spcFirstLastPara="1" rIns="90000" wrap="square" tIns="468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Arial"/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477" name="Google Shape;477;p12"/>
            <p:cNvCxnSpPr/>
            <p:nvPr/>
          </p:nvCxnSpPr>
          <p:spPr>
            <a:xfrm flipH="1" rot="10800000">
              <a:off x="1454150" y="1457325"/>
              <a:ext cx="46038" cy="3670300"/>
            </a:xfrm>
            <a:prstGeom prst="straightConnector1">
              <a:avLst/>
            </a:prstGeom>
            <a:noFill/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</p:cxnSp>
        <p:sp>
          <p:nvSpPr>
            <p:cNvPr id="478" name="Google Shape;478;p12"/>
            <p:cNvSpPr/>
            <p:nvPr/>
          </p:nvSpPr>
          <p:spPr>
            <a:xfrm>
              <a:off x="471488" y="1560513"/>
              <a:ext cx="1236662" cy="792162"/>
            </a:xfrm>
            <a:prstGeom prst="roundRect">
              <a:avLst>
                <a:gd fmla="val 16667" name="adj"/>
              </a:avLst>
            </a:prstGeom>
            <a:solidFill>
              <a:srgbClr val="D8E2F3"/>
            </a:soli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-ES" sz="6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SELECCIÓN DEL PERSONAL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-ES" sz="6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Requerimiento de personal</a:t>
              </a:r>
              <a:endParaRPr/>
            </a:p>
          </p:txBody>
        </p:sp>
        <p:cxnSp>
          <p:nvCxnSpPr>
            <p:cNvPr id="479" name="Google Shape;479;p12"/>
            <p:cNvCxnSpPr/>
            <p:nvPr/>
          </p:nvCxnSpPr>
          <p:spPr>
            <a:xfrm rot="10800000">
              <a:off x="7262813" y="1868488"/>
              <a:ext cx="46037" cy="2998787"/>
            </a:xfrm>
            <a:prstGeom prst="straightConnector1">
              <a:avLst/>
            </a:prstGeom>
            <a:noFill/>
            <a:ln cap="flat" cmpd="sng" w="9525">
              <a:solidFill>
                <a:srgbClr val="80808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480" name="Google Shape;480;p12"/>
            <p:cNvSpPr/>
            <p:nvPr/>
          </p:nvSpPr>
          <p:spPr>
            <a:xfrm>
              <a:off x="2944813" y="3214686"/>
              <a:ext cx="1049337" cy="1143008"/>
            </a:xfrm>
            <a:prstGeom prst="roundRect">
              <a:avLst>
                <a:gd fmla="val 16667" name="adj"/>
              </a:avLst>
            </a:prstGeom>
            <a:solidFill>
              <a:schemeClr val="accent2"/>
            </a:soli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-ES" sz="7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REUNION DE REVISION DEL PROCESO  </a:t>
              </a:r>
              <a:endParaRPr/>
            </a:p>
          </p:txBody>
        </p:sp>
        <p:sp>
          <p:nvSpPr>
            <p:cNvPr id="481" name="Google Shape;481;p12"/>
            <p:cNvSpPr txBox="1"/>
            <p:nvPr/>
          </p:nvSpPr>
          <p:spPr>
            <a:xfrm>
              <a:off x="3800475" y="5808663"/>
              <a:ext cx="1406526" cy="6125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900"/>
                <a:buFont typeface="Arial"/>
                <a:buNone/>
              </a:pPr>
              <a:r>
                <a:rPr lang="es-ES" sz="9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Organización de la logística del servicio</a:t>
              </a:r>
              <a:endPara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2" name="Google Shape;482;p12"/>
            <p:cNvSpPr/>
            <p:nvPr/>
          </p:nvSpPr>
          <p:spPr>
            <a:xfrm>
              <a:off x="481013" y="4286260"/>
              <a:ext cx="2355850" cy="500062"/>
            </a:xfrm>
            <a:prstGeom prst="roundRect">
              <a:avLst>
                <a:gd fmla="val 16667" name="adj"/>
              </a:avLst>
            </a:prstGeom>
            <a:solidFill>
              <a:srgbClr val="D8E2F3"/>
            </a:soli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-ES" sz="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GESTIÓN DE DESEMPEÑO</a:t>
              </a:r>
              <a:endParaRPr/>
            </a:p>
          </p:txBody>
        </p:sp>
        <p:sp>
          <p:nvSpPr>
            <p:cNvPr id="483" name="Google Shape;483;p12"/>
            <p:cNvSpPr/>
            <p:nvPr/>
          </p:nvSpPr>
          <p:spPr>
            <a:xfrm>
              <a:off x="7292368" y="3087362"/>
              <a:ext cx="1290531" cy="561210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F08B54"/>
                </a:gs>
                <a:gs pos="50000">
                  <a:srgbClr val="F67A26"/>
                </a:gs>
                <a:gs pos="100000">
                  <a:srgbClr val="E36A18"/>
                </a:gs>
              </a:gsLst>
              <a:lin ang="5400000" scaled="0"/>
            </a:gradFill>
            <a:ln>
              <a:noFill/>
            </a:ln>
            <a:effectLst>
              <a:outerShdw blurRad="57150" rotWithShape="0" algn="ctr" dir="5400000" dist="19050">
                <a:srgbClr val="000000">
                  <a:alpha val="62745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-ES" sz="7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Confiabilidad Humana</a:t>
              </a:r>
              <a:endParaRPr/>
            </a:p>
          </p:txBody>
        </p:sp>
        <p:sp>
          <p:nvSpPr>
            <p:cNvPr id="484" name="Google Shape;484;p12"/>
            <p:cNvSpPr/>
            <p:nvPr/>
          </p:nvSpPr>
          <p:spPr>
            <a:xfrm>
              <a:off x="1789113" y="1882775"/>
              <a:ext cx="2271712" cy="430213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9A9A9A"/>
                </a:gs>
                <a:gs pos="50000">
                  <a:srgbClr val="8D8D8D"/>
                </a:gs>
                <a:gs pos="100000">
                  <a:srgbClr val="787878"/>
                </a:gs>
              </a:gsLst>
              <a:lin ang="5400000" scaled="0"/>
            </a:gra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-ES" sz="7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Reclutamiento y Proceso selección</a:t>
              </a:r>
              <a:endParaRPr/>
            </a:p>
          </p:txBody>
        </p:sp>
        <p:sp>
          <p:nvSpPr>
            <p:cNvPr id="485" name="Google Shape;485;p12"/>
            <p:cNvSpPr/>
            <p:nvPr/>
          </p:nvSpPr>
          <p:spPr>
            <a:xfrm>
              <a:off x="4241805" y="1571614"/>
              <a:ext cx="1044575" cy="285750"/>
            </a:xfrm>
            <a:prstGeom prst="roundRect">
              <a:avLst>
                <a:gd fmla="val 16667" name="adj"/>
              </a:avLst>
            </a:prstGeom>
            <a:solidFill>
              <a:srgbClr val="F5F4F4"/>
            </a:soli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-ES" sz="7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Contratación</a:t>
              </a:r>
              <a:endParaRPr/>
            </a:p>
          </p:txBody>
        </p:sp>
        <p:sp>
          <p:nvSpPr>
            <p:cNvPr id="486" name="Google Shape;486;p12"/>
            <p:cNvSpPr/>
            <p:nvPr/>
          </p:nvSpPr>
          <p:spPr>
            <a:xfrm>
              <a:off x="4124325" y="2878138"/>
              <a:ext cx="2935288" cy="331787"/>
            </a:xfrm>
            <a:prstGeom prst="roundRect">
              <a:avLst>
                <a:gd fmla="val 16667" name="adj"/>
              </a:avLst>
            </a:prstGeom>
            <a:solidFill>
              <a:srgbClr val="F5F4F4"/>
            </a:soli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-ES" sz="7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Liquidación de nómina</a:t>
              </a:r>
              <a:endParaRPr/>
            </a:p>
          </p:txBody>
        </p:sp>
        <p:sp>
          <p:nvSpPr>
            <p:cNvPr id="487" name="Google Shape;487;p12"/>
            <p:cNvSpPr/>
            <p:nvPr/>
          </p:nvSpPr>
          <p:spPr>
            <a:xfrm>
              <a:off x="4291024" y="4348163"/>
              <a:ext cx="1924050" cy="560387"/>
            </a:xfrm>
            <a:prstGeom prst="roundRect">
              <a:avLst>
                <a:gd fmla="val 16667" name="adj"/>
              </a:avLst>
            </a:prstGeom>
            <a:solidFill>
              <a:srgbClr val="F5F4F4"/>
            </a:soli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-ES" sz="7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Programas de  Formación, entrenamiento y desarrollo del personal</a:t>
              </a:r>
              <a:endParaRPr/>
            </a:p>
          </p:txBody>
        </p:sp>
        <p:sp>
          <p:nvSpPr>
            <p:cNvPr id="488" name="Google Shape;488;p12"/>
            <p:cNvSpPr/>
            <p:nvPr/>
          </p:nvSpPr>
          <p:spPr>
            <a:xfrm>
              <a:off x="4154488" y="3643314"/>
              <a:ext cx="1936750" cy="465137"/>
            </a:xfrm>
            <a:prstGeom prst="roundRect">
              <a:avLst>
                <a:gd fmla="val 16667" name="adj"/>
              </a:avLst>
            </a:prstGeom>
            <a:solidFill>
              <a:srgbClr val="F5F4F4"/>
            </a:soli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-ES" sz="7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Evaluación de desempeño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9" name="Google Shape;489;p12"/>
            <p:cNvSpPr/>
            <p:nvPr/>
          </p:nvSpPr>
          <p:spPr>
            <a:xfrm>
              <a:off x="6226175" y="3689350"/>
              <a:ext cx="1106488" cy="661988"/>
            </a:xfrm>
            <a:prstGeom prst="roundRect">
              <a:avLst>
                <a:gd fmla="val 16667" name="adj"/>
              </a:avLst>
            </a:prstGeom>
            <a:solidFill>
              <a:srgbClr val="A8D08C"/>
            </a:soli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-ES" sz="7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Control costos de personal</a:t>
              </a:r>
              <a:endParaRPr/>
            </a:p>
          </p:txBody>
        </p:sp>
        <p:sp>
          <p:nvSpPr>
            <p:cNvPr id="490" name="Google Shape;490;p12"/>
            <p:cNvSpPr/>
            <p:nvPr/>
          </p:nvSpPr>
          <p:spPr>
            <a:xfrm>
              <a:off x="4141788" y="2451100"/>
              <a:ext cx="2138362" cy="331788"/>
            </a:xfrm>
            <a:prstGeom prst="roundRect">
              <a:avLst>
                <a:gd fmla="val 16667" name="adj"/>
              </a:avLst>
            </a:prstGeom>
            <a:solidFill>
              <a:srgbClr val="F5F4F4"/>
            </a:soli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-ES" sz="7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Manuales de Funciones y responsabilidades</a:t>
              </a:r>
              <a:endParaRPr/>
            </a:p>
          </p:txBody>
        </p:sp>
        <p:sp>
          <p:nvSpPr>
            <p:cNvPr id="491" name="Google Shape;491;p12"/>
            <p:cNvSpPr/>
            <p:nvPr/>
          </p:nvSpPr>
          <p:spPr>
            <a:xfrm>
              <a:off x="4175137" y="2000240"/>
              <a:ext cx="2111375" cy="309562"/>
            </a:xfrm>
            <a:prstGeom prst="roundRect">
              <a:avLst>
                <a:gd fmla="val 16667" name="adj"/>
              </a:avLst>
            </a:prstGeom>
            <a:solidFill>
              <a:srgbClr val="F5F4F4"/>
            </a:soli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-ES" sz="7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Inducción y ajuste de hombre al cargo</a:t>
              </a:r>
              <a:endParaRPr/>
            </a:p>
          </p:txBody>
        </p:sp>
        <p:sp>
          <p:nvSpPr>
            <p:cNvPr id="492" name="Google Shape;492;p12"/>
            <p:cNvSpPr/>
            <p:nvPr/>
          </p:nvSpPr>
          <p:spPr>
            <a:xfrm>
              <a:off x="1720850" y="1457325"/>
              <a:ext cx="2286000" cy="358775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B4D4A5"/>
                </a:gs>
                <a:gs pos="50000">
                  <a:srgbClr val="A8CD97"/>
                </a:gs>
                <a:gs pos="100000">
                  <a:srgbClr val="9BC985"/>
                </a:gs>
              </a:gsLst>
              <a:lin ang="5400000" scaled="0"/>
            </a:gra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-ES" sz="7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Política en Derechos Humanos</a:t>
              </a:r>
              <a:endParaRPr/>
            </a:p>
          </p:txBody>
        </p:sp>
      </p:grpSp>
      <p:sp>
        <p:nvSpPr>
          <p:cNvPr id="493" name="Google Shape;493;p12"/>
          <p:cNvSpPr/>
          <p:nvPr/>
        </p:nvSpPr>
        <p:spPr>
          <a:xfrm>
            <a:off x="41275" y="3348038"/>
            <a:ext cx="1049338" cy="287337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Gestión administrativa </a:t>
            </a:r>
            <a:endParaRPr/>
          </a:p>
        </p:txBody>
      </p:sp>
      <p:sp>
        <p:nvSpPr>
          <p:cNvPr id="494" name="Google Shape;494;p12"/>
          <p:cNvSpPr/>
          <p:nvPr/>
        </p:nvSpPr>
        <p:spPr>
          <a:xfrm>
            <a:off x="26988" y="1917700"/>
            <a:ext cx="1046162" cy="523875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Cliente</a:t>
            </a:r>
            <a:r>
              <a:rPr b="1" lang="es-E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endParaRPr/>
          </a:p>
        </p:txBody>
      </p:sp>
      <p:sp>
        <p:nvSpPr>
          <p:cNvPr id="495" name="Google Shape;495;p12"/>
          <p:cNvSpPr/>
          <p:nvPr/>
        </p:nvSpPr>
        <p:spPr>
          <a:xfrm>
            <a:off x="26988" y="2651125"/>
            <a:ext cx="1046162" cy="509588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Gerencia General</a:t>
            </a:r>
            <a:endParaRPr/>
          </a:p>
        </p:txBody>
      </p:sp>
      <p:sp>
        <p:nvSpPr>
          <p:cNvPr id="496" name="Google Shape;496;p12"/>
          <p:cNvSpPr/>
          <p:nvPr/>
        </p:nvSpPr>
        <p:spPr>
          <a:xfrm>
            <a:off x="8069263" y="3613150"/>
            <a:ext cx="1047750" cy="546100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Todos los procesos</a:t>
            </a:r>
            <a:endParaRPr b="1" sz="10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7" name="Google Shape;497;p12"/>
          <p:cNvSpPr/>
          <p:nvPr/>
        </p:nvSpPr>
        <p:spPr>
          <a:xfrm>
            <a:off x="8072438" y="2038350"/>
            <a:ext cx="1044575" cy="523875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Cliente</a:t>
            </a:r>
            <a:r>
              <a:rPr b="1" lang="es-E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endParaRPr/>
          </a:p>
        </p:txBody>
      </p:sp>
      <p:sp>
        <p:nvSpPr>
          <p:cNvPr id="498" name="Google Shape;498;p12"/>
          <p:cNvSpPr/>
          <p:nvPr/>
        </p:nvSpPr>
        <p:spPr>
          <a:xfrm>
            <a:off x="8072438" y="2770188"/>
            <a:ext cx="1044575" cy="511175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Gerencia General </a:t>
            </a:r>
            <a:endParaRPr/>
          </a:p>
        </p:txBody>
      </p:sp>
      <p:sp>
        <p:nvSpPr>
          <p:cNvPr id="499" name="Google Shape;499;p12"/>
          <p:cNvSpPr/>
          <p:nvPr/>
        </p:nvSpPr>
        <p:spPr>
          <a:xfrm>
            <a:off x="41275" y="3878263"/>
            <a:ext cx="1049338" cy="287337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Todos los procesos</a:t>
            </a:r>
            <a:endParaRPr/>
          </a:p>
        </p:txBody>
      </p:sp>
      <p:sp>
        <p:nvSpPr>
          <p:cNvPr id="500" name="Google Shape;500;p12"/>
          <p:cNvSpPr txBox="1"/>
          <p:nvPr/>
        </p:nvSpPr>
        <p:spPr>
          <a:xfrm>
            <a:off x="-26988" y="6597650"/>
            <a:ext cx="9144001" cy="2301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52062"/>
              </a:buClr>
              <a:buSzPts val="900"/>
              <a:buFont typeface="Arial"/>
              <a:buNone/>
            </a:pPr>
            <a:r>
              <a:rPr b="1" lang="es-ES" sz="900">
                <a:solidFill>
                  <a:srgbClr val="152062"/>
                </a:solidFill>
                <a:latin typeface="Calibri"/>
                <a:ea typeface="Calibri"/>
                <a:cs typeface="Calibri"/>
                <a:sym typeface="Calibri"/>
              </a:rPr>
              <a:t>Revisión 2 ,  JUNIO 2023</a:t>
            </a:r>
            <a:endParaRPr/>
          </a:p>
        </p:txBody>
      </p:sp>
      <p:pic>
        <p:nvPicPr>
          <p:cNvPr id="501" name="Google Shape;501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12878" y="6038711"/>
            <a:ext cx="1132430" cy="7238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5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Google Shape;506;p13"/>
          <p:cNvSpPr txBox="1"/>
          <p:nvPr/>
        </p:nvSpPr>
        <p:spPr>
          <a:xfrm>
            <a:off x="0" y="569913"/>
            <a:ext cx="9144000" cy="338137"/>
          </a:xfrm>
          <a:prstGeom prst="rect">
            <a:avLst/>
          </a:prstGeom>
          <a:solidFill>
            <a:srgbClr val="8296B0"/>
          </a:soli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DOCUMENTOS RELACIONADOS</a:t>
            </a:r>
            <a:endParaRPr/>
          </a:p>
        </p:txBody>
      </p:sp>
      <p:graphicFrame>
        <p:nvGraphicFramePr>
          <p:cNvPr id="507" name="Google Shape;507;p13"/>
          <p:cNvGraphicFramePr/>
          <p:nvPr/>
        </p:nvGraphicFramePr>
        <p:xfrm>
          <a:off x="0" y="15748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{DF0BB847-C090-4A2B-9FF1-EE0CF5C4D4B7}</a:tableStyleId>
              </a:tblPr>
              <a:tblGrid>
                <a:gridCol w="4572000"/>
                <a:gridCol w="4572000"/>
              </a:tblGrid>
              <a:tr h="379925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/>
                        <a:t>RECURSOS</a:t>
                      </a:r>
                      <a:endParaRPr sz="1800">
                        <a:solidFill>
                          <a:srgbClr val="757070"/>
                        </a:solidFill>
                      </a:endParaRPr>
                    </a:p>
                  </a:txBody>
                  <a:tcPr marT="45675" marB="45675" marR="91450" marL="91450">
                    <a:solidFill>
                      <a:srgbClr val="8296B0"/>
                    </a:solidFill>
                  </a:tcPr>
                </a:tc>
                <a:tc hMerge="1"/>
              </a:tr>
              <a:tr h="3799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400"/>
                        <a:t>HUMANOS</a:t>
                      </a:r>
                      <a:endParaRPr/>
                    </a:p>
                  </a:txBody>
                  <a:tcPr marT="45675" marB="4567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400"/>
                        <a:t>FISICOS</a:t>
                      </a:r>
                      <a:endParaRPr/>
                    </a:p>
                  </a:txBody>
                  <a:tcPr marT="45675" marB="45675" marR="91450" marL="91450"/>
                </a:tc>
              </a:tr>
              <a:tr h="5180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100"/>
                        <a:t>Asistente de talento humano</a:t>
                      </a:r>
                      <a:endParaRPr/>
                    </a:p>
                  </a:txBody>
                  <a:tcPr marT="45675" marB="4567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100"/>
                        <a:t>Oficinas,</a:t>
                      </a:r>
                      <a:r>
                        <a:rPr lang="es-ES" sz="1100"/>
                        <a:t> computadores, celulares, Telefax, Hardware, Software.</a:t>
                      </a:r>
                      <a:endParaRPr sz="1100"/>
                    </a:p>
                  </a:txBody>
                  <a:tcPr marT="45675" marB="45675" marR="91450" marL="91450"/>
                </a:tc>
              </a:tr>
            </a:tbl>
          </a:graphicData>
        </a:graphic>
      </p:graphicFrame>
      <p:sp>
        <p:nvSpPr>
          <p:cNvPr id="508" name="Google Shape;508;p13"/>
          <p:cNvSpPr txBox="1"/>
          <p:nvPr/>
        </p:nvSpPr>
        <p:spPr>
          <a:xfrm>
            <a:off x="0" y="2946400"/>
            <a:ext cx="9144000" cy="338138"/>
          </a:xfrm>
          <a:prstGeom prst="rect">
            <a:avLst/>
          </a:prstGeom>
          <a:solidFill>
            <a:srgbClr val="8296B0"/>
          </a:soli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CONTROLES DE SALIDAS</a:t>
            </a:r>
            <a:endParaRPr/>
          </a:p>
        </p:txBody>
      </p:sp>
      <p:graphicFrame>
        <p:nvGraphicFramePr>
          <p:cNvPr id="509" name="Google Shape;509;p13"/>
          <p:cNvGraphicFramePr/>
          <p:nvPr/>
        </p:nvGraphicFramePr>
        <p:xfrm>
          <a:off x="0" y="334168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{DF0BB847-C090-4A2B-9FF1-EE0CF5C4D4B7}</a:tableStyleId>
              </a:tblPr>
              <a:tblGrid>
                <a:gridCol w="2286000"/>
                <a:gridCol w="2286000"/>
                <a:gridCol w="2286000"/>
                <a:gridCol w="2286000"/>
              </a:tblGrid>
              <a:tr h="4101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/>
                        <a:t>CONTROL</a:t>
                      </a:r>
                      <a:endParaRPr/>
                    </a:p>
                  </a:txBody>
                  <a:tcPr marT="45725" marB="45725" marR="91450" marL="91450">
                    <a:solidFill>
                      <a:srgbClr val="8296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/>
                        <a:t>RESPONSABLE</a:t>
                      </a:r>
                      <a:endParaRPr/>
                    </a:p>
                  </a:txBody>
                  <a:tcPr marT="45725" marB="45725" marR="91450" marL="91450">
                    <a:solidFill>
                      <a:srgbClr val="8296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/>
                        <a:t>FRECUENCIA</a:t>
                      </a:r>
                      <a:endParaRPr/>
                    </a:p>
                  </a:txBody>
                  <a:tcPr marT="45725" marB="45725" marR="91450" marL="91450">
                    <a:solidFill>
                      <a:srgbClr val="8296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/>
                        <a:t>REGISTRO</a:t>
                      </a:r>
                      <a:endParaRPr/>
                    </a:p>
                  </a:txBody>
                  <a:tcPr marT="45725" marB="45725" marR="91450" marL="91450">
                    <a:solidFill>
                      <a:srgbClr val="8296B0"/>
                    </a:solidFill>
                  </a:tcPr>
                </a:tc>
              </a:tr>
              <a:tr h="5182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100"/>
                        <a:t>Funciones y Responsabilidades</a:t>
                      </a:r>
                      <a:endParaRPr/>
                    </a:p>
                  </a:txBody>
                  <a:tcPr marT="45725" marB="45725" marR="91450" marL="91450"/>
                </a:tc>
                <a:tc row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sz="1100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sz="1100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rPr lang="es-ES" sz="1100"/>
                        <a:t>Gerente Administrativo y de tecnología 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100"/>
                        <a:t>N/A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100"/>
                        <a:t>Manual de Funciones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5182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100"/>
                        <a:t>Evaluación</a:t>
                      </a:r>
                      <a:r>
                        <a:rPr lang="es-ES" sz="1100"/>
                        <a:t> de desempeño</a:t>
                      </a:r>
                      <a:endParaRPr sz="1100"/>
                    </a:p>
                  </a:txBody>
                  <a:tcPr marT="45725" marB="45725" marR="91450" marL="91450"/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100"/>
                        <a:t>Mensual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100"/>
                        <a:t>Informe de evaluación de desempeño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5180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100"/>
                        <a:t>Contratación y pago de salarios </a:t>
                      </a:r>
                      <a:endParaRPr/>
                    </a:p>
                  </a:txBody>
                  <a:tcPr marT="45725" marB="45725" marR="91450" marL="91450"/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100"/>
                        <a:t>N/A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rPr lang="es-ES" sz="1100"/>
                        <a:t>Contratos laborales, pagos de nomina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5943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100"/>
                        <a:t>Selección ,Inducción, capacitación </a:t>
                      </a:r>
                      <a:endParaRPr/>
                    </a:p>
                  </a:txBody>
                  <a:tcPr marT="45725" marB="45725" marR="91450" marL="91450"/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100"/>
                        <a:t>N/A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rPr lang="es-ES" sz="1100"/>
                        <a:t>Registro Inducción, evaluación capacitaciones, informe de competencias </a:t>
                      </a:r>
                      <a:endParaRPr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510" name="Google Shape;510;p13"/>
          <p:cNvGraphicFramePr/>
          <p:nvPr/>
        </p:nvGraphicFramePr>
        <p:xfrm>
          <a:off x="0" y="587692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{DF0BB847-C090-4A2B-9FF1-EE0CF5C4D4B7}</a:tableStyleId>
              </a:tblPr>
              <a:tblGrid>
                <a:gridCol w="9144000"/>
              </a:tblGrid>
              <a:tr h="3291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400"/>
                        <a:t>INVOLUCRADOS EN EL PROCESO</a:t>
                      </a:r>
                      <a:endParaRPr sz="1400">
                        <a:solidFill>
                          <a:srgbClr val="757070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8296B0"/>
                    </a:solidFill>
                  </a:tcPr>
                </a:tc>
              </a:tr>
              <a:tr h="3709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100"/>
                        <a:t>                                           Asistente de talento humano, Gerencia General.</a:t>
                      </a:r>
                      <a:endParaRPr sz="11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511" name="Google Shape;511;p13"/>
          <p:cNvSpPr txBox="1"/>
          <p:nvPr/>
        </p:nvSpPr>
        <p:spPr>
          <a:xfrm>
            <a:off x="8418513" y="6589713"/>
            <a:ext cx="725487" cy="23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52062"/>
              </a:buClr>
              <a:buSzPts val="900"/>
              <a:buFont typeface="Arial"/>
              <a:buNone/>
            </a:pPr>
            <a:r>
              <a:rPr lang="es-ES" sz="900">
                <a:solidFill>
                  <a:srgbClr val="152062"/>
                </a:solidFill>
                <a:latin typeface="Calibri"/>
                <a:ea typeface="Calibri"/>
                <a:cs typeface="Calibri"/>
                <a:sym typeface="Calibri"/>
              </a:rPr>
              <a:t>25</a:t>
            </a:r>
            <a:endParaRPr/>
          </a:p>
        </p:txBody>
      </p:sp>
      <p:sp>
        <p:nvSpPr>
          <p:cNvPr id="512" name="Google Shape;512;p13"/>
          <p:cNvSpPr txBox="1"/>
          <p:nvPr/>
        </p:nvSpPr>
        <p:spPr>
          <a:xfrm>
            <a:off x="-26988" y="1052513"/>
            <a:ext cx="10044113" cy="2778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52062"/>
              </a:buClr>
              <a:buSzPts val="1200"/>
              <a:buFont typeface="Arial"/>
              <a:buNone/>
            </a:pPr>
            <a:r>
              <a:rPr lang="es-ES" sz="1200">
                <a:solidFill>
                  <a:srgbClr val="152062"/>
                </a:solidFill>
                <a:latin typeface="Arial"/>
                <a:ea typeface="Arial"/>
                <a:cs typeface="Arial"/>
                <a:sym typeface="Arial"/>
              </a:rPr>
              <a:t>https://sistemaskoios.com/sistemaskoios/gestion/documentosconsulta.php</a:t>
            </a:r>
            <a:endParaRPr sz="1200">
              <a:solidFill>
                <a:srgbClr val="15206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3" name="Google Shape;513;p13"/>
          <p:cNvSpPr txBox="1"/>
          <p:nvPr/>
        </p:nvSpPr>
        <p:spPr>
          <a:xfrm>
            <a:off x="-26988" y="6597650"/>
            <a:ext cx="9144001" cy="2301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52062"/>
              </a:buClr>
              <a:buSzPts val="900"/>
              <a:buFont typeface="Arial"/>
              <a:buNone/>
            </a:pPr>
            <a:r>
              <a:rPr b="1" lang="es-ES" sz="900">
                <a:solidFill>
                  <a:srgbClr val="152062"/>
                </a:solidFill>
                <a:latin typeface="Calibri"/>
                <a:ea typeface="Calibri"/>
                <a:cs typeface="Calibri"/>
                <a:sym typeface="Calibri"/>
              </a:rPr>
              <a:t>Revisión 2 ,  JUNIO 2023</a:t>
            </a:r>
            <a:endParaRPr/>
          </a:p>
        </p:txBody>
      </p:sp>
      <p:pic>
        <p:nvPicPr>
          <p:cNvPr id="514" name="Google Shape;51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6987" y="6095911"/>
            <a:ext cx="1132430" cy="7238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"/>
          <p:cNvSpPr/>
          <p:nvPr/>
        </p:nvSpPr>
        <p:spPr>
          <a:xfrm>
            <a:off x="0" y="174625"/>
            <a:ext cx="9144000" cy="461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2400" u="none" cap="none" strike="noStrik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PROCESO ESTRATEGICO</a:t>
            </a:r>
            <a:endParaRPr/>
          </a:p>
        </p:txBody>
      </p:sp>
      <p:sp>
        <p:nvSpPr>
          <p:cNvPr id="110" name="Google Shape;110;p2"/>
          <p:cNvSpPr/>
          <p:nvPr/>
        </p:nvSpPr>
        <p:spPr>
          <a:xfrm>
            <a:off x="88900" y="5330825"/>
            <a:ext cx="9144000" cy="411163"/>
          </a:xfrm>
          <a:prstGeom prst="rightArrow">
            <a:avLst>
              <a:gd fmla="val 50000" name="adj1"/>
              <a:gd fmla="val 50142" name="adj2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2"/>
          <p:cNvSpPr txBox="1"/>
          <p:nvPr/>
        </p:nvSpPr>
        <p:spPr>
          <a:xfrm>
            <a:off x="-2139950" y="5413375"/>
            <a:ext cx="11372850" cy="692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b="1" i="0" lang="es-E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PLAN DE MEJORAMIENTO CONTINUO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2"/>
          <p:cNvSpPr/>
          <p:nvPr/>
        </p:nvSpPr>
        <p:spPr>
          <a:xfrm>
            <a:off x="1393825" y="1182688"/>
            <a:ext cx="6005513" cy="3490912"/>
          </a:xfrm>
          <a:prstGeom prst="rightArrow">
            <a:avLst>
              <a:gd fmla="val 81870" name="adj1"/>
              <a:gd fmla="val 35911" name="adj2"/>
            </a:avLst>
          </a:prstGeom>
          <a:solidFill>
            <a:srgbClr val="ACB8CA"/>
          </a:soli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13" name="Google Shape;113;p2"/>
          <p:cNvCxnSpPr/>
          <p:nvPr/>
        </p:nvCxnSpPr>
        <p:spPr>
          <a:xfrm rot="10800000">
            <a:off x="6535738" y="1608138"/>
            <a:ext cx="31750" cy="2592387"/>
          </a:xfrm>
          <a:prstGeom prst="straightConnector1">
            <a:avLst/>
          </a:prstGeom>
          <a:noFill/>
          <a:ln cap="flat" cmpd="sng" w="9525">
            <a:solidFill>
              <a:srgbClr val="80808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14" name="Google Shape;114;p2"/>
          <p:cNvCxnSpPr/>
          <p:nvPr/>
        </p:nvCxnSpPr>
        <p:spPr>
          <a:xfrm rot="10800000">
            <a:off x="5919788" y="1530350"/>
            <a:ext cx="33337" cy="2847975"/>
          </a:xfrm>
          <a:prstGeom prst="straightConnector1">
            <a:avLst/>
          </a:prstGeom>
          <a:noFill/>
          <a:ln cap="flat" cmpd="sng" w="9525">
            <a:solidFill>
              <a:srgbClr val="80808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15" name="Google Shape;115;p2"/>
          <p:cNvCxnSpPr/>
          <p:nvPr/>
        </p:nvCxnSpPr>
        <p:spPr>
          <a:xfrm flipH="1" rot="10800000">
            <a:off x="5062538" y="1498600"/>
            <a:ext cx="33337" cy="2836863"/>
          </a:xfrm>
          <a:prstGeom prst="straightConnector1">
            <a:avLst/>
          </a:prstGeom>
          <a:noFill/>
          <a:ln cap="flat" cmpd="sng" w="9525">
            <a:solidFill>
              <a:srgbClr val="80808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16" name="Google Shape;116;p2"/>
          <p:cNvCxnSpPr/>
          <p:nvPr/>
        </p:nvCxnSpPr>
        <p:spPr>
          <a:xfrm flipH="1" rot="10800000">
            <a:off x="3409950" y="1509713"/>
            <a:ext cx="31750" cy="2847975"/>
          </a:xfrm>
          <a:prstGeom prst="straightConnector1">
            <a:avLst/>
          </a:prstGeom>
          <a:noFill/>
          <a:ln cap="flat" cmpd="sng" w="9525">
            <a:solidFill>
              <a:srgbClr val="80808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17" name="Google Shape;117;p2"/>
          <p:cNvSpPr txBox="1"/>
          <p:nvPr/>
        </p:nvSpPr>
        <p:spPr>
          <a:xfrm>
            <a:off x="1573213" y="4500563"/>
            <a:ext cx="820737" cy="322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b="0" i="0" lang="es-ES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Sistema de</a:t>
            </a:r>
            <a:endParaRPr/>
          </a:p>
          <a:p>
            <a:pPr indent="0" lvl="0" marL="0" marR="0" rtl="0" algn="ctr">
              <a:lnSpc>
                <a:spcPct val="2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b="0" i="0" lang="es-ES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necesidades</a:t>
            </a:r>
            <a:endParaRPr b="0" i="0" sz="10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2"/>
          <p:cNvSpPr txBox="1"/>
          <p:nvPr/>
        </p:nvSpPr>
        <p:spPr>
          <a:xfrm>
            <a:off x="2611438" y="4476750"/>
            <a:ext cx="820737" cy="4905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b="0" i="0" lang="es-ES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Elaboración</a:t>
            </a:r>
            <a:endParaRPr/>
          </a:p>
          <a:p>
            <a:pPr indent="0" lvl="0" marL="0" marR="0" rtl="0" algn="ctr">
              <a:lnSpc>
                <a:spcPct val="4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b="0" i="0" lang="es-ES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 la</a:t>
            </a:r>
            <a:endParaRPr/>
          </a:p>
          <a:p>
            <a:pPr indent="0" lvl="0" marL="0" marR="0" rtl="0" algn="ctr">
              <a:lnSpc>
                <a:spcPct val="5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b="0" i="0" lang="es-ES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necesidad</a:t>
            </a:r>
            <a:endParaRPr/>
          </a:p>
        </p:txBody>
      </p:sp>
      <p:sp>
        <p:nvSpPr>
          <p:cNvPr id="119" name="Google Shape;119;p2"/>
          <p:cNvSpPr txBox="1"/>
          <p:nvPr/>
        </p:nvSpPr>
        <p:spPr>
          <a:xfrm>
            <a:off x="3471863" y="4730750"/>
            <a:ext cx="765175" cy="395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es-ES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Decisiones</a:t>
            </a:r>
            <a:endParaRPr/>
          </a:p>
          <a:p>
            <a:pPr indent="0" lvl="0" marL="0" marR="0" rtl="0" algn="ctr">
              <a:lnSpc>
                <a:spcPct val="5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es-ES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 dilemas</a:t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2"/>
          <p:cNvSpPr txBox="1"/>
          <p:nvPr/>
        </p:nvSpPr>
        <p:spPr>
          <a:xfrm>
            <a:off x="4948238" y="4805363"/>
            <a:ext cx="930275" cy="231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b="0" i="0" lang="es-ES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Transferencia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2"/>
          <p:cNvSpPr txBox="1"/>
          <p:nvPr/>
        </p:nvSpPr>
        <p:spPr>
          <a:xfrm>
            <a:off x="6770688" y="4791075"/>
            <a:ext cx="928687" cy="438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0" i="0" lang="es-E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Satisfacción</a:t>
            </a:r>
            <a:endParaRPr b="0" i="0" sz="10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5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</a:pPr>
            <a:r>
              <a:rPr b="0" i="0" lang="es-ES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del cliente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2"/>
          <p:cNvSpPr txBox="1"/>
          <p:nvPr/>
        </p:nvSpPr>
        <p:spPr>
          <a:xfrm>
            <a:off x="5803900" y="4638675"/>
            <a:ext cx="930275" cy="387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es-ES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Evaluación</a:t>
            </a:r>
            <a:endParaRPr b="0" i="0" sz="10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3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</a:pPr>
            <a:r>
              <a:rPr b="0" i="0" lang="es-ES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económica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2"/>
          <p:cNvSpPr/>
          <p:nvPr/>
        </p:nvSpPr>
        <p:spPr>
          <a:xfrm>
            <a:off x="7610475" y="4478338"/>
            <a:ext cx="347663" cy="277812"/>
          </a:xfrm>
          <a:prstGeom prst="ellipse">
            <a:avLst/>
          </a:prstGeom>
          <a:solidFill>
            <a:srgbClr val="F50516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</a:pPr>
            <a:r>
              <a:rPr b="1" i="0" lang="es-ES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/>
          </a:p>
        </p:txBody>
      </p:sp>
      <p:sp>
        <p:nvSpPr>
          <p:cNvPr id="124" name="Google Shape;124;p2"/>
          <p:cNvSpPr/>
          <p:nvPr/>
        </p:nvSpPr>
        <p:spPr>
          <a:xfrm>
            <a:off x="5864225" y="731838"/>
            <a:ext cx="349250" cy="276225"/>
          </a:xfrm>
          <a:prstGeom prst="ellipse">
            <a:avLst/>
          </a:prstGeom>
          <a:solidFill>
            <a:srgbClr val="FF3300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</a:pPr>
            <a:r>
              <a:rPr b="1" i="0" lang="es-ES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/>
          </a:p>
        </p:txBody>
      </p:sp>
      <p:sp>
        <p:nvSpPr>
          <p:cNvPr id="125" name="Google Shape;125;p2"/>
          <p:cNvSpPr/>
          <p:nvPr/>
        </p:nvSpPr>
        <p:spPr>
          <a:xfrm>
            <a:off x="1393825" y="693738"/>
            <a:ext cx="347663" cy="276225"/>
          </a:xfrm>
          <a:prstGeom prst="ellipse">
            <a:avLst/>
          </a:prstGeom>
          <a:solidFill>
            <a:srgbClr val="FF3300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</a:pPr>
            <a:r>
              <a:rPr b="1" i="0" lang="es-ES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</p:txBody>
      </p:sp>
      <p:sp>
        <p:nvSpPr>
          <p:cNvPr id="126" name="Google Shape;126;p2"/>
          <p:cNvSpPr txBox="1"/>
          <p:nvPr/>
        </p:nvSpPr>
        <p:spPr>
          <a:xfrm>
            <a:off x="4156075" y="4468813"/>
            <a:ext cx="1009650" cy="3635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b="0" i="0" lang="es-ES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Construcción de la solución</a:t>
            </a:r>
            <a:endParaRPr b="0" i="0" sz="10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2"/>
          <p:cNvSpPr/>
          <p:nvPr/>
        </p:nvSpPr>
        <p:spPr>
          <a:xfrm>
            <a:off x="6809921" y="3189695"/>
            <a:ext cx="1148948" cy="339876"/>
          </a:xfrm>
          <a:prstGeom prst="roundRect">
            <a:avLst>
              <a:gd fmla="val 16667" name="adj"/>
            </a:avLst>
          </a:prstGeom>
          <a:solidFill>
            <a:srgbClr val="92D050"/>
          </a:solidFill>
          <a:ln>
            <a:noFill/>
          </a:ln>
          <a:effectLst>
            <a:outerShdw blurRad="149987" algn="ctr" dir="8460000" dist="250190">
              <a:srgbClr val="000000">
                <a:alpha val="27843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MEJORAMIENTO DEL SERVICIO  </a:t>
            </a:r>
            <a:endParaRPr/>
          </a:p>
        </p:txBody>
      </p:sp>
      <p:sp>
        <p:nvSpPr>
          <p:cNvPr id="128" name="Google Shape;128;p2"/>
          <p:cNvSpPr/>
          <p:nvPr/>
        </p:nvSpPr>
        <p:spPr>
          <a:xfrm>
            <a:off x="4559760" y="2729042"/>
            <a:ext cx="1429346" cy="543063"/>
          </a:xfrm>
          <a:prstGeom prst="roundRect">
            <a:avLst>
              <a:gd fmla="val 16667" name="adj"/>
            </a:avLst>
          </a:prstGeom>
          <a:gradFill>
            <a:gsLst>
              <a:gs pos="0">
                <a:srgbClr val="FFDC9B"/>
              </a:gs>
              <a:gs pos="50000">
                <a:srgbClr val="FFD68D"/>
              </a:gs>
              <a:gs pos="100000">
                <a:srgbClr val="FFD478"/>
              </a:gs>
            </a:gsLst>
            <a:lin ang="5400000" scaled="0"/>
          </a:gradFill>
          <a:ln>
            <a:noFill/>
          </a:ln>
          <a:effectLst>
            <a:outerShdw blurRad="149987" algn="ctr" dir="8460000" dist="250190">
              <a:srgbClr val="000000">
                <a:alpha val="27843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PLANEACION PLANEACION DEL SERVICIO </a:t>
            </a:r>
            <a:endParaRPr/>
          </a:p>
        </p:txBody>
      </p:sp>
      <p:sp>
        <p:nvSpPr>
          <p:cNvPr id="129" name="Google Shape;129;p2"/>
          <p:cNvSpPr/>
          <p:nvPr/>
        </p:nvSpPr>
        <p:spPr>
          <a:xfrm>
            <a:off x="3266191" y="1812935"/>
            <a:ext cx="1303965" cy="504888"/>
          </a:xfrm>
          <a:prstGeom prst="roundRect">
            <a:avLst>
              <a:gd fmla="val 16667" name="adj"/>
            </a:avLst>
          </a:prstGeom>
          <a:solidFill>
            <a:srgbClr val="F5F4F4"/>
          </a:solidFill>
          <a:ln>
            <a:noFill/>
          </a:ln>
          <a:effectLst>
            <a:outerShdw blurRad="149987" algn="ctr" dir="8460000" dist="250190">
              <a:srgbClr val="000000">
                <a:alpha val="27843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PROPECTIVA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Escenarios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Adopción de decisiones sobre el futuro </a:t>
            </a:r>
            <a:endParaRPr/>
          </a:p>
        </p:txBody>
      </p:sp>
      <p:sp>
        <p:nvSpPr>
          <p:cNvPr id="130" name="Google Shape;130;p2"/>
          <p:cNvSpPr/>
          <p:nvPr/>
        </p:nvSpPr>
        <p:spPr>
          <a:xfrm>
            <a:off x="1760538" y="773113"/>
            <a:ext cx="1438275" cy="747712"/>
          </a:xfrm>
          <a:prstGeom prst="roundRect">
            <a:avLst>
              <a:gd fmla="val 16667" name="adj"/>
            </a:avLst>
          </a:prstGeom>
          <a:solidFill>
            <a:srgbClr val="D8D8D8"/>
          </a:soli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900" u="none" cap="none" strike="noStrike">
                <a:solidFill>
                  <a:srgbClr val="F50516"/>
                </a:solidFill>
                <a:latin typeface="Arial"/>
                <a:ea typeface="Arial"/>
                <a:cs typeface="Arial"/>
                <a:sym typeface="Arial"/>
              </a:rPr>
              <a:t>DE</a:t>
            </a:r>
            <a:r>
              <a:rPr b="1" i="0" lang="es-ES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LA NECESIDAD DE ADAPTAR NUEVAS PROPUESTAS DE VALOR PARA EL CLIENTE  </a:t>
            </a:r>
            <a:endParaRPr/>
          </a:p>
        </p:txBody>
      </p:sp>
      <p:sp>
        <p:nvSpPr>
          <p:cNvPr id="131" name="Google Shape;131;p2"/>
          <p:cNvSpPr/>
          <p:nvPr/>
        </p:nvSpPr>
        <p:spPr>
          <a:xfrm>
            <a:off x="6264275" y="822325"/>
            <a:ext cx="1435100" cy="663575"/>
          </a:xfrm>
          <a:prstGeom prst="roundRect">
            <a:avLst>
              <a:gd fmla="val 16667" name="adj"/>
            </a:avLst>
          </a:prstGeom>
          <a:solidFill>
            <a:srgbClr val="D8D8D8"/>
          </a:soli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800" u="none" cap="none" strike="noStrike">
                <a:solidFill>
                  <a:srgbClr val="F50516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1" i="0" lang="es-ES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NUEVOS DE PRODUCTOS  Y SERVICIOS  PARA LA   SATISFACCION DEL CLIENTE </a:t>
            </a:r>
            <a:endParaRPr/>
          </a:p>
        </p:txBody>
      </p:sp>
      <p:sp>
        <p:nvSpPr>
          <p:cNvPr id="132" name="Google Shape;132;p2"/>
          <p:cNvSpPr/>
          <p:nvPr/>
        </p:nvSpPr>
        <p:spPr>
          <a:xfrm>
            <a:off x="4628287" y="1743894"/>
            <a:ext cx="1168326" cy="620643"/>
          </a:xfrm>
          <a:prstGeom prst="roundRect">
            <a:avLst>
              <a:gd fmla="val 16667" name="adj"/>
            </a:avLst>
          </a:prstGeom>
          <a:gradFill>
            <a:gsLst>
              <a:gs pos="0">
                <a:srgbClr val="FFDC9B"/>
              </a:gs>
              <a:gs pos="50000">
                <a:srgbClr val="FFD68D"/>
              </a:gs>
              <a:gs pos="100000">
                <a:srgbClr val="FFD478"/>
              </a:gs>
            </a:gsLst>
            <a:lin ang="5400000" scaled="0"/>
          </a:gradFill>
          <a:ln>
            <a:noFill/>
          </a:ln>
          <a:effectLst>
            <a:outerShdw blurRad="149987" algn="ctr" dir="8460000" dist="250190">
              <a:srgbClr val="000000">
                <a:alpha val="27843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DIRECCIONAMIENTO ESTRATEGICO</a:t>
            </a:r>
            <a:endParaRPr/>
          </a:p>
        </p:txBody>
      </p:sp>
      <p:sp>
        <p:nvSpPr>
          <p:cNvPr id="133" name="Google Shape;133;p2"/>
          <p:cNvSpPr/>
          <p:nvPr/>
        </p:nvSpPr>
        <p:spPr>
          <a:xfrm>
            <a:off x="6751790" y="3580695"/>
            <a:ext cx="1207079" cy="720389"/>
          </a:xfrm>
          <a:prstGeom prst="roundRect">
            <a:avLst>
              <a:gd fmla="val 16667" name="adj"/>
            </a:avLst>
          </a:prstGeom>
          <a:solidFill>
            <a:srgbClr val="92D050"/>
          </a:solidFill>
          <a:ln>
            <a:noFill/>
          </a:ln>
          <a:effectLst>
            <a:outerShdw blurRad="149987" algn="ctr" dir="8460000" dist="250190">
              <a:srgbClr val="000000">
                <a:alpha val="27843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VELOCIDAD</a:t>
            </a:r>
            <a:endParaRPr/>
          </a:p>
          <a:p>
            <a:pPr indent="-381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Char char="•"/>
            </a:pPr>
            <a:r>
              <a:rPr b="1" i="0" lang="es-ES" sz="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IDENTIFICACION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 LAS NECESIDADES  DEL CLIENTE  </a:t>
            </a:r>
            <a:endParaRPr/>
          </a:p>
          <a:p>
            <a:pPr indent="-381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Char char="•"/>
            </a:pPr>
            <a:r>
              <a:rPr b="1" i="0" lang="es-ES" sz="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ADOPCION DE CAMBIOS</a:t>
            </a:r>
            <a:endParaRPr/>
          </a:p>
        </p:txBody>
      </p:sp>
      <p:sp>
        <p:nvSpPr>
          <p:cNvPr id="134" name="Google Shape;134;p2"/>
          <p:cNvSpPr/>
          <p:nvPr/>
        </p:nvSpPr>
        <p:spPr>
          <a:xfrm>
            <a:off x="5845175" y="1793875"/>
            <a:ext cx="896938" cy="320675"/>
          </a:xfrm>
          <a:prstGeom prst="roundRect">
            <a:avLst>
              <a:gd fmla="val 16667" name="adj"/>
            </a:avLst>
          </a:prstGeom>
          <a:gradFill>
            <a:gsLst>
              <a:gs pos="0">
                <a:srgbClr val="F08B54"/>
              </a:gs>
              <a:gs pos="50000">
                <a:srgbClr val="F67A26"/>
              </a:gs>
              <a:gs pos="100000">
                <a:srgbClr val="E36A18"/>
              </a:gs>
            </a:gsLst>
            <a:lin ang="5400000" scaled="0"/>
          </a:gra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PROYECTOS</a:t>
            </a:r>
            <a:endParaRPr/>
          </a:p>
        </p:txBody>
      </p:sp>
      <p:sp>
        <p:nvSpPr>
          <p:cNvPr id="135" name="Google Shape;135;p2"/>
          <p:cNvSpPr/>
          <p:nvPr/>
        </p:nvSpPr>
        <p:spPr>
          <a:xfrm>
            <a:off x="5891213" y="3186113"/>
            <a:ext cx="793750" cy="442912"/>
          </a:xfrm>
          <a:prstGeom prst="roundRect">
            <a:avLst>
              <a:gd fmla="val 16667" name="adj"/>
            </a:avLst>
          </a:prstGeom>
          <a:gradFill>
            <a:gsLst>
              <a:gs pos="0">
                <a:srgbClr val="F08B54"/>
              </a:gs>
              <a:gs pos="50000">
                <a:srgbClr val="F67A26"/>
              </a:gs>
              <a:gs pos="100000">
                <a:srgbClr val="E36A18"/>
              </a:gs>
            </a:gsLst>
            <a:lin ang="5400000" scaled="0"/>
          </a:gra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INGRESOS  POR NUEVOS PRODUCTOS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2"/>
          <p:cNvSpPr/>
          <p:nvPr/>
        </p:nvSpPr>
        <p:spPr>
          <a:xfrm>
            <a:off x="3198940" y="3648924"/>
            <a:ext cx="2173656" cy="387902"/>
          </a:xfrm>
          <a:prstGeom prst="roundRect">
            <a:avLst>
              <a:gd fmla="val 16667" name="adj"/>
            </a:avLst>
          </a:prstGeom>
          <a:solidFill>
            <a:srgbClr val="F5F4F4"/>
          </a:solidFill>
          <a:ln>
            <a:noFill/>
          </a:ln>
          <a:effectLst>
            <a:outerShdw blurRad="149987" algn="ctr" dir="8460000" dist="250190">
              <a:srgbClr val="000000">
                <a:alpha val="27843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Medición y seguimiento a la  gestión de los procesos</a:t>
            </a:r>
            <a:endParaRPr/>
          </a:p>
        </p:txBody>
      </p:sp>
      <p:sp>
        <p:nvSpPr>
          <p:cNvPr id="137" name="Google Shape;137;p2"/>
          <p:cNvSpPr/>
          <p:nvPr/>
        </p:nvSpPr>
        <p:spPr>
          <a:xfrm>
            <a:off x="3189288" y="1081088"/>
            <a:ext cx="2982912" cy="209550"/>
          </a:xfrm>
          <a:prstGeom prst="rightArrow">
            <a:avLst>
              <a:gd fmla="val 50000" name="adj1"/>
              <a:gd fmla="val 49817" name="adj2"/>
            </a:avLst>
          </a:prstGeom>
          <a:solidFill>
            <a:srgbClr val="7B7B7B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8" name="Google Shape;138;p2"/>
          <p:cNvCxnSpPr/>
          <p:nvPr/>
        </p:nvCxnSpPr>
        <p:spPr>
          <a:xfrm rot="10800000">
            <a:off x="2557463" y="1649413"/>
            <a:ext cx="33337" cy="2686050"/>
          </a:xfrm>
          <a:prstGeom prst="straightConnector1">
            <a:avLst/>
          </a:prstGeom>
          <a:noFill/>
          <a:ln cap="flat" cmpd="sng" w="9525">
            <a:solidFill>
              <a:srgbClr val="80808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39" name="Google Shape;139;p2"/>
          <p:cNvSpPr/>
          <p:nvPr/>
        </p:nvSpPr>
        <p:spPr>
          <a:xfrm>
            <a:off x="3363076" y="2544327"/>
            <a:ext cx="1120453" cy="443317"/>
          </a:xfrm>
          <a:prstGeom prst="roundRect">
            <a:avLst>
              <a:gd fmla="val 16667" name="adj"/>
            </a:avLst>
          </a:prstGeom>
          <a:solidFill>
            <a:srgbClr val="F5F4F4"/>
          </a:solidFill>
          <a:ln>
            <a:noFill/>
          </a:ln>
          <a:effectLst>
            <a:outerShdw blurRad="149987" algn="ctr" dir="8460000" dist="250190">
              <a:srgbClr val="000000">
                <a:alpha val="27843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Adopción  de decisiones sobre  rutinas  establecidas </a:t>
            </a:r>
            <a:endParaRPr/>
          </a:p>
        </p:txBody>
      </p:sp>
      <p:cxnSp>
        <p:nvCxnSpPr>
          <p:cNvPr id="140" name="Google Shape;140;p2"/>
          <p:cNvCxnSpPr/>
          <p:nvPr/>
        </p:nvCxnSpPr>
        <p:spPr>
          <a:xfrm flipH="1" rot="10800000">
            <a:off x="4268100" y="1509922"/>
            <a:ext cx="33055" cy="2805208"/>
          </a:xfrm>
          <a:prstGeom prst="straightConnector1">
            <a:avLst/>
          </a:prstGeom>
          <a:noFill/>
          <a:ln>
            <a:noFill/>
          </a:ln>
          <a:effectLst>
            <a:outerShdw blurRad="107950" algn="ctr" dir="5400000" dist="12700">
              <a:srgbClr val="000000"/>
            </a:outerShdw>
          </a:effectLst>
        </p:spPr>
      </p:cxnSp>
      <p:sp>
        <p:nvSpPr>
          <p:cNvPr id="141" name="Google Shape;141;p2"/>
          <p:cNvSpPr/>
          <p:nvPr/>
        </p:nvSpPr>
        <p:spPr>
          <a:xfrm>
            <a:off x="1393450" y="1750132"/>
            <a:ext cx="1776995" cy="633526"/>
          </a:xfrm>
          <a:prstGeom prst="roundRect">
            <a:avLst>
              <a:gd fmla="val 16667" name="adj"/>
            </a:avLst>
          </a:prstGeom>
          <a:solidFill>
            <a:srgbClr val="D8E2F3"/>
          </a:solidFill>
          <a:ln>
            <a:noFill/>
          </a:ln>
          <a:effectLst>
            <a:outerShdw blurRad="149987" algn="ctr" dir="8460000" dist="250190">
              <a:srgbClr val="000000">
                <a:alpha val="27843"/>
              </a:srgbClr>
            </a:outerShdw>
          </a:effectLst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7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SUBSISTEMA DE LA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7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GESTION DEL FUTURO</a:t>
            </a:r>
            <a:endParaRPr/>
          </a:p>
          <a:p>
            <a:pPr indent="-4445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Char char="•"/>
            </a:pPr>
            <a:r>
              <a:rPr b="0" i="0" lang="es-ES" sz="7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Análisis de escenarios</a:t>
            </a:r>
            <a:endParaRPr/>
          </a:p>
          <a:p>
            <a:pPr indent="-4445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Char char="•"/>
            </a:pPr>
            <a:r>
              <a:rPr b="0" i="0" lang="es-ES" sz="7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Identificación de  oportunidades de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ES" sz="7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negocio </a:t>
            </a:r>
            <a:endParaRPr b="0" i="0" sz="7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2"/>
          <p:cNvSpPr/>
          <p:nvPr/>
        </p:nvSpPr>
        <p:spPr>
          <a:xfrm>
            <a:off x="1393450" y="2511005"/>
            <a:ext cx="1930871" cy="761101"/>
          </a:xfrm>
          <a:prstGeom prst="roundRect">
            <a:avLst>
              <a:gd fmla="val 16667" name="adj"/>
            </a:avLst>
          </a:prstGeom>
          <a:solidFill>
            <a:srgbClr val="D8E2F3"/>
          </a:solidFill>
          <a:ln>
            <a:noFill/>
          </a:ln>
          <a:effectLst>
            <a:outerShdw blurRad="149987" algn="ctr" dir="8460000" dist="250190">
              <a:srgbClr val="000000">
                <a:alpha val="27843"/>
              </a:srgbClr>
            </a:outerShdw>
          </a:effectLst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SUBSISTEMA DE LA  GESTION DEL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HOY</a:t>
            </a:r>
            <a:endParaRPr/>
          </a:p>
          <a:p>
            <a:pPr indent="-508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Char char="•"/>
            </a:pPr>
            <a:r>
              <a:rPr b="0" i="0" lang="es-ES" sz="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Gestión del cambio</a:t>
            </a:r>
            <a:endParaRPr/>
          </a:p>
          <a:p>
            <a:pPr indent="-508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Char char="•"/>
            </a:pPr>
            <a:r>
              <a:rPr b="0" i="0" lang="es-ES" sz="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Programaciones </a:t>
            </a:r>
            <a:endParaRPr/>
          </a:p>
          <a:p>
            <a:pPr indent="-508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Char char="•"/>
            </a:pPr>
            <a:r>
              <a:rPr b="0" i="0" lang="es-ES" sz="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Identificación de  nuevas habilidades</a:t>
            </a:r>
            <a:endParaRPr/>
          </a:p>
          <a:p>
            <a:pPr indent="-508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Char char="•"/>
            </a:pPr>
            <a:r>
              <a:rPr b="0" i="0" lang="es-ES" sz="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/capacidades a ser adquiridas </a:t>
            </a:r>
            <a:endParaRPr b="0" i="0" sz="8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2"/>
          <p:cNvSpPr/>
          <p:nvPr/>
        </p:nvSpPr>
        <p:spPr>
          <a:xfrm>
            <a:off x="1432203" y="3429256"/>
            <a:ext cx="1738241" cy="646503"/>
          </a:xfrm>
          <a:prstGeom prst="roundRect">
            <a:avLst>
              <a:gd fmla="val 16667" name="adj"/>
            </a:avLst>
          </a:prstGeom>
          <a:solidFill>
            <a:srgbClr val="D8E2F3"/>
          </a:solidFill>
          <a:ln>
            <a:noFill/>
          </a:ln>
          <a:effectLst>
            <a:outerShdw blurRad="149987" algn="ctr" dir="8460000" dist="250190">
              <a:srgbClr val="000000">
                <a:alpha val="27843"/>
              </a:srgbClr>
            </a:outerShdw>
          </a:effectLst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SUBSISTEMA DE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SEGUIMIENTO Y CONTROL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ES" sz="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Identificación de nuevas métricas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ES" sz="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 valor a los procesos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1" i="0" sz="8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2"/>
          <p:cNvSpPr/>
          <p:nvPr/>
        </p:nvSpPr>
        <p:spPr>
          <a:xfrm>
            <a:off x="5983288" y="2255838"/>
            <a:ext cx="1319212" cy="255587"/>
          </a:xfrm>
          <a:prstGeom prst="roundRect">
            <a:avLst>
              <a:gd fmla="val 16667" name="adj"/>
            </a:avLst>
          </a:prstGeom>
          <a:gradFill>
            <a:gsLst>
              <a:gs pos="0">
                <a:srgbClr val="F08B54"/>
              </a:gs>
              <a:gs pos="50000">
                <a:srgbClr val="F67A26"/>
              </a:gs>
              <a:gs pos="100000">
                <a:srgbClr val="E36A18"/>
              </a:gs>
            </a:gsLst>
            <a:lin ang="5400000" scaled="0"/>
          </a:gra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DESARROLLO DE NUEVAS CAPACIDADES </a:t>
            </a:r>
            <a:endParaRPr/>
          </a:p>
        </p:txBody>
      </p:sp>
      <p:sp>
        <p:nvSpPr>
          <p:cNvPr id="145" name="Google Shape;145;p2"/>
          <p:cNvSpPr/>
          <p:nvPr/>
        </p:nvSpPr>
        <p:spPr>
          <a:xfrm>
            <a:off x="5816600" y="3752850"/>
            <a:ext cx="793750" cy="442913"/>
          </a:xfrm>
          <a:prstGeom prst="roundRect">
            <a:avLst>
              <a:gd fmla="val 16667" name="adj"/>
            </a:avLst>
          </a:prstGeom>
          <a:gradFill>
            <a:gsLst>
              <a:gs pos="0">
                <a:srgbClr val="F08B54"/>
              </a:gs>
              <a:gs pos="50000">
                <a:srgbClr val="F67A26"/>
              </a:gs>
              <a:gs pos="100000">
                <a:srgbClr val="E36A18"/>
              </a:gs>
            </a:gsLst>
            <a:lin ang="5400000" scaled="0"/>
          </a:gra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CAPTURA DE VALOR   DEL SERVICIO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2"/>
          <p:cNvSpPr/>
          <p:nvPr/>
        </p:nvSpPr>
        <p:spPr>
          <a:xfrm>
            <a:off x="6034088" y="2635250"/>
            <a:ext cx="1200150" cy="355600"/>
          </a:xfrm>
          <a:prstGeom prst="roundRect">
            <a:avLst>
              <a:gd fmla="val 16667" name="adj"/>
            </a:avLst>
          </a:prstGeom>
          <a:gradFill>
            <a:gsLst>
              <a:gs pos="0">
                <a:srgbClr val="F08B54"/>
              </a:gs>
              <a:gs pos="50000">
                <a:srgbClr val="F67A26"/>
              </a:gs>
              <a:gs pos="100000">
                <a:srgbClr val="E36A18"/>
              </a:gs>
            </a:gsLst>
            <a:lin ang="5400000" scaled="0"/>
          </a:gra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CUADRO DE MANDO INTEGRAL</a:t>
            </a:r>
            <a:endParaRPr/>
          </a:p>
        </p:txBody>
      </p:sp>
      <p:sp>
        <p:nvSpPr>
          <p:cNvPr id="147" name="Google Shape;147;p2"/>
          <p:cNvSpPr/>
          <p:nvPr/>
        </p:nvSpPr>
        <p:spPr>
          <a:xfrm>
            <a:off x="3385872" y="3131722"/>
            <a:ext cx="1119313" cy="443317"/>
          </a:xfrm>
          <a:prstGeom prst="roundRect">
            <a:avLst>
              <a:gd fmla="val 16667" name="adj"/>
            </a:avLst>
          </a:prstGeom>
          <a:solidFill>
            <a:srgbClr val="F5F4F4"/>
          </a:solidFill>
          <a:ln>
            <a:noFill/>
          </a:ln>
          <a:effectLst>
            <a:outerShdw blurRad="149987" algn="ctr" dir="8460000" dist="250190">
              <a:srgbClr val="000000">
                <a:alpha val="27843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Comité Revisión por la DIRECCION </a:t>
            </a:r>
            <a:endParaRPr/>
          </a:p>
        </p:txBody>
      </p:sp>
      <p:sp>
        <p:nvSpPr>
          <p:cNvPr id="148" name="Google Shape;148;p2"/>
          <p:cNvSpPr/>
          <p:nvPr/>
        </p:nvSpPr>
        <p:spPr>
          <a:xfrm>
            <a:off x="185738" y="1744663"/>
            <a:ext cx="1073150" cy="511175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Situación</a:t>
            </a:r>
            <a:r>
              <a:rPr b="1" i="0" lang="es-E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s-E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 mercado</a:t>
            </a:r>
            <a:endParaRPr/>
          </a:p>
        </p:txBody>
      </p:sp>
      <p:sp>
        <p:nvSpPr>
          <p:cNvPr id="149" name="Google Shape;149;p2"/>
          <p:cNvSpPr/>
          <p:nvPr/>
        </p:nvSpPr>
        <p:spPr>
          <a:xfrm>
            <a:off x="185738" y="2641600"/>
            <a:ext cx="1035050" cy="512763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Todos los procesos</a:t>
            </a:r>
            <a:endParaRPr/>
          </a:p>
        </p:txBody>
      </p:sp>
      <p:sp>
        <p:nvSpPr>
          <p:cNvPr id="150" name="Google Shape;150;p2"/>
          <p:cNvSpPr/>
          <p:nvPr/>
        </p:nvSpPr>
        <p:spPr>
          <a:xfrm>
            <a:off x="179388" y="3429000"/>
            <a:ext cx="1079500" cy="511175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Sistema integrado de  gestión</a:t>
            </a:r>
            <a:endParaRPr/>
          </a:p>
        </p:txBody>
      </p:sp>
      <p:sp>
        <p:nvSpPr>
          <p:cNvPr id="151" name="Google Shape;151;p2"/>
          <p:cNvSpPr/>
          <p:nvPr/>
        </p:nvSpPr>
        <p:spPr>
          <a:xfrm>
            <a:off x="8101013" y="3097213"/>
            <a:ext cx="963612" cy="331787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Clientes</a:t>
            </a:r>
            <a:endParaRPr b="1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2"/>
          <p:cNvSpPr/>
          <p:nvPr/>
        </p:nvSpPr>
        <p:spPr>
          <a:xfrm>
            <a:off x="8101013" y="3759200"/>
            <a:ext cx="976312" cy="436563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Todos los procesos</a:t>
            </a:r>
            <a:endParaRPr/>
          </a:p>
        </p:txBody>
      </p:sp>
      <p:sp>
        <p:nvSpPr>
          <p:cNvPr id="153" name="Google Shape;153;p2"/>
          <p:cNvSpPr txBox="1"/>
          <p:nvPr/>
        </p:nvSpPr>
        <p:spPr>
          <a:xfrm>
            <a:off x="0" y="6588918"/>
            <a:ext cx="9144001" cy="2301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52062"/>
              </a:buClr>
              <a:buSzPts val="900"/>
              <a:buFont typeface="Arial"/>
              <a:buNone/>
            </a:pPr>
            <a:r>
              <a:rPr b="1" i="0" lang="es-ES" sz="900" u="none" cap="none" strike="noStrike">
                <a:solidFill>
                  <a:srgbClr val="152062"/>
                </a:solidFill>
                <a:latin typeface="Calibri"/>
                <a:ea typeface="Calibri"/>
                <a:cs typeface="Calibri"/>
                <a:sym typeface="Calibri"/>
              </a:rPr>
              <a:t>Revisión 2 ,  JUNIO 2023</a:t>
            </a:r>
            <a:endParaRPr/>
          </a:p>
        </p:txBody>
      </p:sp>
      <p:pic>
        <p:nvPicPr>
          <p:cNvPr id="154" name="Google Shape;154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2567" y="5967653"/>
            <a:ext cx="1132430" cy="7238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3"/>
          <p:cNvSpPr txBox="1"/>
          <p:nvPr>
            <p:ph idx="11" type="ftr"/>
          </p:nvPr>
        </p:nvSpPr>
        <p:spPr>
          <a:xfrm>
            <a:off x="3124200" y="63055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/>
              <a:t>OXP- DOC UNO</a:t>
            </a:r>
            <a:endParaRPr/>
          </a:p>
        </p:txBody>
      </p:sp>
      <p:sp>
        <p:nvSpPr>
          <p:cNvPr id="160" name="Google Shape;160;p3"/>
          <p:cNvSpPr txBox="1"/>
          <p:nvPr/>
        </p:nvSpPr>
        <p:spPr>
          <a:xfrm>
            <a:off x="0" y="354013"/>
            <a:ext cx="9144000" cy="338137"/>
          </a:xfrm>
          <a:prstGeom prst="rect">
            <a:avLst/>
          </a:prstGeom>
          <a:solidFill>
            <a:srgbClr val="8296B0"/>
          </a:soli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DOCUMENTOS RELACIONADOS</a:t>
            </a:r>
            <a:endParaRPr/>
          </a:p>
        </p:txBody>
      </p:sp>
      <p:graphicFrame>
        <p:nvGraphicFramePr>
          <p:cNvPr id="161" name="Google Shape;161;p3"/>
          <p:cNvGraphicFramePr/>
          <p:nvPr/>
        </p:nvGraphicFramePr>
        <p:xfrm>
          <a:off x="0" y="102552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{DF0BB847-C090-4A2B-9FF1-EE0CF5C4D4B7}</a:tableStyleId>
              </a:tblPr>
              <a:tblGrid>
                <a:gridCol w="4572000"/>
                <a:gridCol w="4572000"/>
              </a:tblGrid>
              <a:tr h="379925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 u="none" cap="none" strike="noStrike"/>
                        <a:t>RECURSOS</a:t>
                      </a:r>
                      <a:endParaRPr sz="1800" u="none" cap="none" strike="noStrike">
                        <a:solidFill>
                          <a:srgbClr val="757070"/>
                        </a:solidFill>
                      </a:endParaRPr>
                    </a:p>
                  </a:txBody>
                  <a:tcPr marT="45675" marB="45675" marR="91450" marL="91450">
                    <a:solidFill>
                      <a:srgbClr val="8296B0"/>
                    </a:solidFill>
                  </a:tcPr>
                </a:tc>
                <a:tc hMerge="1"/>
              </a:tr>
              <a:tr h="3799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800" u="none" cap="none" strike="noStrike"/>
                        <a:t>HUMANOS</a:t>
                      </a:r>
                      <a:endParaRPr/>
                    </a:p>
                  </a:txBody>
                  <a:tcPr marT="45675" marB="4567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800" u="none" cap="none" strike="noStrike"/>
                        <a:t>FISICOS</a:t>
                      </a:r>
                      <a:endParaRPr/>
                    </a:p>
                  </a:txBody>
                  <a:tcPr marT="45675" marB="45675" marR="91450" marL="91450"/>
                </a:tc>
              </a:tr>
              <a:tr h="5180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400" u="none" cap="none" strike="noStrike"/>
                        <a:t> Gerencia  General</a:t>
                      </a:r>
                      <a:endParaRPr/>
                    </a:p>
                  </a:txBody>
                  <a:tcPr marT="45675" marB="4567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400"/>
                        <a:t>Oficinas,</a:t>
                      </a:r>
                      <a:r>
                        <a:rPr lang="es-ES" sz="1400"/>
                        <a:t> computadores, celulares, Telefax, Hardware, Software-</a:t>
                      </a:r>
                      <a:endParaRPr sz="1400"/>
                    </a:p>
                  </a:txBody>
                  <a:tcPr marT="45675" marB="45675" marR="91450" marL="91450"/>
                </a:tc>
              </a:tr>
            </a:tbl>
          </a:graphicData>
        </a:graphic>
      </p:graphicFrame>
      <p:sp>
        <p:nvSpPr>
          <p:cNvPr id="162" name="Google Shape;162;p3"/>
          <p:cNvSpPr txBox="1"/>
          <p:nvPr/>
        </p:nvSpPr>
        <p:spPr>
          <a:xfrm>
            <a:off x="0" y="674688"/>
            <a:ext cx="10044113" cy="276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52062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rgbClr val="152062"/>
                </a:solidFill>
                <a:latin typeface="Arial"/>
                <a:ea typeface="Arial"/>
                <a:cs typeface="Arial"/>
                <a:sym typeface="Arial"/>
              </a:rPr>
              <a:t>https://sistemaskoios.com/sistemaskoios/gestion/documentosconsulta.php</a:t>
            </a:r>
            <a:endParaRPr/>
          </a:p>
        </p:txBody>
      </p:sp>
      <p:sp>
        <p:nvSpPr>
          <p:cNvPr id="163" name="Google Shape;163;p3"/>
          <p:cNvSpPr txBox="1"/>
          <p:nvPr/>
        </p:nvSpPr>
        <p:spPr>
          <a:xfrm>
            <a:off x="3124200" y="63150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ES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OXP- DOC UNO</a:t>
            </a:r>
            <a:endParaRPr/>
          </a:p>
        </p:txBody>
      </p:sp>
      <p:sp>
        <p:nvSpPr>
          <p:cNvPr id="164" name="Google Shape;164;p3"/>
          <p:cNvSpPr txBox="1"/>
          <p:nvPr/>
        </p:nvSpPr>
        <p:spPr>
          <a:xfrm>
            <a:off x="0" y="2487613"/>
            <a:ext cx="9144000" cy="338137"/>
          </a:xfrm>
          <a:prstGeom prst="rect">
            <a:avLst/>
          </a:prstGeom>
          <a:solidFill>
            <a:srgbClr val="8296B0"/>
          </a:soli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CONTROLES DE SALIDAS</a:t>
            </a:r>
            <a:endParaRPr/>
          </a:p>
        </p:txBody>
      </p:sp>
      <p:graphicFrame>
        <p:nvGraphicFramePr>
          <p:cNvPr id="165" name="Google Shape;165;p3"/>
          <p:cNvGraphicFramePr/>
          <p:nvPr/>
        </p:nvGraphicFramePr>
        <p:xfrm>
          <a:off x="0" y="29924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{D3C83EAA-6D59-4849-8FCB-909AAD61CC7C}</a:tableStyleId>
              </a:tblPr>
              <a:tblGrid>
                <a:gridCol w="2030425"/>
                <a:gridCol w="2124075"/>
                <a:gridCol w="1762125"/>
                <a:gridCol w="3227375"/>
              </a:tblGrid>
              <a:tr h="3968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00"/>
                        <a:buFont typeface="Calibri"/>
                        <a:buNone/>
                      </a:pPr>
                      <a:r>
                        <a:rPr b="1" i="0" lang="es-ES" sz="12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CONTROL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497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00"/>
                        <a:buFont typeface="Calibri"/>
                        <a:buNone/>
                      </a:pPr>
                      <a:r>
                        <a:rPr b="1" i="0" lang="es-ES" sz="12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RESPONSABLE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497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00"/>
                        <a:buFont typeface="Calibri"/>
                        <a:buNone/>
                      </a:pPr>
                      <a:r>
                        <a:rPr b="1" i="0" lang="es-ES" sz="12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FRECUENCIA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497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00"/>
                        <a:buFont typeface="Calibri"/>
                        <a:buNone/>
                      </a:pPr>
                      <a:r>
                        <a:rPr b="1" i="0" lang="es-ES" sz="12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REGISTRO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497B0"/>
                    </a:solidFill>
                  </a:tcPr>
                </a:tc>
              </a:tr>
              <a:tr h="8228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s-E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Desarrollo de servicios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5EA"/>
                    </a:solidFill>
                  </a:tcPr>
                </a:tc>
                <a:tc row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s-E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Gerencia  General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s-E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N/A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s-E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Formulación de proyectos. (La adopción  y entrega de los proyectos , se dará  solo  cuando se evidencie la  cultura y capacidad adecuada de los responsables)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5EA"/>
                    </a:solidFill>
                  </a:tcPr>
                </a:tc>
              </a:tr>
              <a:tr h="557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s-E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Balance scored Card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BF5"/>
                    </a:solidFil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s-E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Anual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s-E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Balance scored Card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BF5"/>
                    </a:solidFill>
                  </a:tcPr>
                </a:tc>
              </a:tr>
              <a:tr h="557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s-E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Direccionamiento Estratégico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5EA"/>
                    </a:solidFil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s-E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 acuerdo con la visión 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s-E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Direccionamiento Estratégico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5EA"/>
                    </a:solidFill>
                  </a:tcPr>
                </a:tc>
              </a:tr>
              <a:tr h="557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s-E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Análisis de oportunidades y amenazas 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BF5"/>
                    </a:solidFil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s-E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Anual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s-E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Matriz de oportunidades y amenazas 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BF5"/>
                    </a:solidFill>
                  </a:tcPr>
                </a:tc>
              </a:tr>
              <a:tr h="457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s-E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Planeación Operativa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s-E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N/A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s-E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Planeación Operativa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5EA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6" name="Google Shape;166;p3"/>
          <p:cNvGraphicFramePr/>
          <p:nvPr/>
        </p:nvGraphicFramePr>
        <p:xfrm>
          <a:off x="0" y="582612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{DF0BB847-C090-4A2B-9FF1-EE0CF5C4D4B7}</a:tableStyleId>
              </a:tblPr>
              <a:tblGrid>
                <a:gridCol w="9144000"/>
              </a:tblGrid>
              <a:tr h="3291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400"/>
                        <a:t>INVOLUCRADOS EN EL PROCESO</a:t>
                      </a:r>
                      <a:endParaRPr sz="1400">
                        <a:solidFill>
                          <a:srgbClr val="757070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8296B0"/>
                    </a:solidFill>
                  </a:tcPr>
                </a:tc>
              </a:tr>
              <a:tr h="3709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400"/>
                        <a:t>                          Toda la Compañía</a:t>
                      </a:r>
                      <a:endParaRPr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167" name="Google Shape;167;p3"/>
          <p:cNvSpPr txBox="1"/>
          <p:nvPr/>
        </p:nvSpPr>
        <p:spPr>
          <a:xfrm>
            <a:off x="-26988" y="6597650"/>
            <a:ext cx="9144001" cy="2301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52062"/>
              </a:buClr>
              <a:buSzPts val="900"/>
              <a:buFont typeface="Arial"/>
              <a:buNone/>
            </a:pPr>
            <a:r>
              <a:rPr b="1" i="0" lang="es-ES" sz="900" u="none" cap="none" strike="noStrike">
                <a:solidFill>
                  <a:srgbClr val="152062"/>
                </a:solidFill>
                <a:latin typeface="Calibri"/>
                <a:ea typeface="Calibri"/>
                <a:cs typeface="Calibri"/>
                <a:sym typeface="Calibri"/>
              </a:rPr>
              <a:t>Revisión 2 ,  JUNIO 2023</a:t>
            </a:r>
            <a:endParaRPr/>
          </a:p>
        </p:txBody>
      </p:sp>
      <p:pic>
        <p:nvPicPr>
          <p:cNvPr id="168" name="Google Shape;168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41331" y="6142041"/>
            <a:ext cx="1132430" cy="7238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4"/>
          <p:cNvSpPr/>
          <p:nvPr/>
        </p:nvSpPr>
        <p:spPr>
          <a:xfrm>
            <a:off x="323850" y="173038"/>
            <a:ext cx="9144000" cy="46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ES" sz="2400" u="none" cap="none" strike="noStrik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                 PROCESO COMERCIAL Y CLIENTES </a:t>
            </a:r>
            <a:endParaRPr/>
          </a:p>
        </p:txBody>
      </p:sp>
      <p:sp>
        <p:nvSpPr>
          <p:cNvPr id="175" name="Google Shape;175;p4"/>
          <p:cNvSpPr txBox="1"/>
          <p:nvPr/>
        </p:nvSpPr>
        <p:spPr>
          <a:xfrm>
            <a:off x="179388" y="5502275"/>
            <a:ext cx="9144000" cy="6778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b="1" i="0" lang="es-ES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PLAN DE MEJORAMIENTO CONTINUO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76" name="Google Shape;176;p4"/>
          <p:cNvGrpSpPr/>
          <p:nvPr/>
        </p:nvGrpSpPr>
        <p:grpSpPr>
          <a:xfrm>
            <a:off x="88900" y="968375"/>
            <a:ext cx="8804275" cy="4873625"/>
            <a:chOff x="88403" y="695413"/>
            <a:chExt cx="8804077" cy="4872341"/>
          </a:xfrm>
        </p:grpSpPr>
        <p:sp>
          <p:nvSpPr>
            <p:cNvPr id="177" name="Google Shape;177;p4"/>
            <p:cNvSpPr/>
            <p:nvPr/>
          </p:nvSpPr>
          <p:spPr>
            <a:xfrm>
              <a:off x="1258365" y="1041397"/>
              <a:ext cx="6205397" cy="3431271"/>
            </a:xfrm>
            <a:prstGeom prst="rightArrow">
              <a:avLst>
                <a:gd fmla="val 81870" name="adj1"/>
                <a:gd fmla="val 35911" name="adj2"/>
              </a:avLst>
            </a:prstGeom>
            <a:solidFill>
              <a:srgbClr val="ACB8CA"/>
            </a:solidFill>
            <a:ln>
              <a:noFill/>
            </a:ln>
            <a:effectLst>
              <a:outerShdw blurRad="57150" rotWithShape="0" algn="ctr" dir="5400000" dist="19050">
                <a:srgbClr val="000000">
                  <a:alpha val="62745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178" name="Google Shape;178;p4"/>
            <p:cNvCxnSpPr/>
            <p:nvPr/>
          </p:nvCxnSpPr>
          <p:spPr>
            <a:xfrm rot="10800000">
              <a:off x="5798714" y="1404450"/>
              <a:ext cx="36248" cy="2798214"/>
            </a:xfrm>
            <a:prstGeom prst="straightConnector1">
              <a:avLst/>
            </a:prstGeom>
            <a:noFill/>
            <a:ln cap="flat" cmpd="sng" w="9525">
              <a:solidFill>
                <a:srgbClr val="80808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79" name="Google Shape;179;p4"/>
            <p:cNvCxnSpPr/>
            <p:nvPr/>
          </p:nvCxnSpPr>
          <p:spPr>
            <a:xfrm flipH="1" rot="10800000">
              <a:off x="4783758" y="1414132"/>
              <a:ext cx="36248" cy="2788532"/>
            </a:xfrm>
            <a:prstGeom prst="straightConnector1">
              <a:avLst/>
            </a:prstGeom>
            <a:noFill/>
            <a:ln cap="flat" cmpd="sng" w="9525">
              <a:solidFill>
                <a:srgbClr val="80808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80" name="Google Shape;180;p4"/>
            <p:cNvCxnSpPr/>
            <p:nvPr/>
          </p:nvCxnSpPr>
          <p:spPr>
            <a:xfrm flipH="1" rot="10800000">
              <a:off x="3088833" y="1393557"/>
              <a:ext cx="34998" cy="2799425"/>
            </a:xfrm>
            <a:prstGeom prst="straightConnector1">
              <a:avLst/>
            </a:prstGeom>
            <a:noFill/>
            <a:ln cap="flat" cmpd="sng" w="9525">
              <a:solidFill>
                <a:srgbClr val="80808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181" name="Google Shape;181;p4"/>
            <p:cNvSpPr txBox="1"/>
            <p:nvPr/>
          </p:nvSpPr>
          <p:spPr>
            <a:xfrm>
              <a:off x="1168917" y="4271651"/>
              <a:ext cx="899961" cy="3246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900"/>
                <a:buFont typeface="Arial"/>
                <a:buNone/>
              </a:pPr>
              <a:r>
                <a:rPr b="0" i="0" lang="es-ES" sz="9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Sistema de</a:t>
              </a:r>
              <a:endParaRPr/>
            </a:p>
            <a:p>
              <a:pPr indent="0" lvl="0" marL="0" marR="0" rtl="0" algn="ctr">
                <a:lnSpc>
                  <a:spcPct val="20000"/>
                </a:lnSpc>
                <a:spcBef>
                  <a:spcPts val="450"/>
                </a:spcBef>
                <a:spcAft>
                  <a:spcPts val="0"/>
                </a:spcAft>
                <a:buClr>
                  <a:schemeClr val="dk1"/>
                </a:buClr>
                <a:buSzPts val="900"/>
                <a:buFont typeface="Arial"/>
                <a:buNone/>
              </a:pPr>
              <a:r>
                <a:rPr b="0" i="0" lang="es-ES" sz="9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necesidades</a:t>
              </a:r>
              <a:endPara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2" name="Google Shape;182;p4"/>
            <p:cNvSpPr txBox="1"/>
            <p:nvPr/>
          </p:nvSpPr>
          <p:spPr>
            <a:xfrm>
              <a:off x="2073877" y="4237762"/>
              <a:ext cx="1058703" cy="4939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900"/>
                <a:buFont typeface="Arial"/>
                <a:buNone/>
              </a:pPr>
              <a:r>
                <a:rPr b="0" i="0" lang="es-ES" sz="9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Elaboración</a:t>
              </a:r>
              <a:endParaRPr/>
            </a:p>
            <a:p>
              <a:pPr indent="0" lvl="0" marL="0" marR="0" rtl="0" algn="ctr">
                <a:lnSpc>
                  <a:spcPct val="40000"/>
                </a:lnSpc>
                <a:spcBef>
                  <a:spcPts val="450"/>
                </a:spcBef>
                <a:spcAft>
                  <a:spcPts val="0"/>
                </a:spcAft>
                <a:buClr>
                  <a:schemeClr val="dk1"/>
                </a:buClr>
                <a:buSzPts val="900"/>
                <a:buFont typeface="Arial"/>
                <a:buNone/>
              </a:pPr>
              <a:r>
                <a:rPr b="0" i="0" lang="es-ES" sz="9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de la</a:t>
              </a:r>
              <a:endParaRPr/>
            </a:p>
            <a:p>
              <a:pPr indent="0" lvl="0" marL="0" marR="0" rtl="0" algn="ctr">
                <a:lnSpc>
                  <a:spcPct val="50000"/>
                </a:lnSpc>
                <a:spcBef>
                  <a:spcPts val="450"/>
                </a:spcBef>
                <a:spcAft>
                  <a:spcPts val="0"/>
                </a:spcAft>
                <a:buClr>
                  <a:schemeClr val="dk1"/>
                </a:buClr>
                <a:buSzPts val="900"/>
                <a:buFont typeface="Arial"/>
                <a:buNone/>
              </a:pPr>
              <a:r>
                <a:rPr b="0" i="0" lang="es-ES" sz="9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necesidad</a:t>
              </a:r>
              <a:endPara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3" name="Google Shape;183;p4"/>
            <p:cNvSpPr txBox="1"/>
            <p:nvPr/>
          </p:nvSpPr>
          <p:spPr>
            <a:xfrm>
              <a:off x="3071333" y="4353951"/>
              <a:ext cx="839963" cy="37673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900"/>
                <a:buFont typeface="Arial"/>
                <a:buNone/>
              </a:pPr>
              <a:r>
                <a:rPr b="0" i="0" lang="es-ES" sz="9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Decisiones</a:t>
              </a:r>
              <a:endParaRPr/>
            </a:p>
            <a:p>
              <a:pPr indent="0" lvl="0" marL="0" marR="0" rtl="0" algn="ctr">
                <a:lnSpc>
                  <a:spcPct val="50000"/>
                </a:lnSpc>
                <a:spcBef>
                  <a:spcPts val="450"/>
                </a:spcBef>
                <a:spcAft>
                  <a:spcPts val="0"/>
                </a:spcAft>
                <a:buClr>
                  <a:schemeClr val="dk1"/>
                </a:buClr>
                <a:buSzPts val="900"/>
                <a:buFont typeface="Arial"/>
                <a:buNone/>
              </a:pPr>
              <a:r>
                <a:rPr b="0" i="0" lang="es-ES" sz="9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y dilemas</a:t>
              </a:r>
              <a:endPara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" name="Google Shape;184;p4"/>
            <p:cNvSpPr txBox="1"/>
            <p:nvPr/>
          </p:nvSpPr>
          <p:spPr>
            <a:xfrm>
              <a:off x="5036503" y="4297171"/>
              <a:ext cx="1019955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b="0" i="0" lang="es-ES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Transferencia</a:t>
              </a:r>
              <a:endPara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" name="Google Shape;185;p4"/>
            <p:cNvSpPr txBox="1"/>
            <p:nvPr/>
          </p:nvSpPr>
          <p:spPr>
            <a:xfrm>
              <a:off x="6583679" y="4763033"/>
              <a:ext cx="1019955" cy="37673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900"/>
                <a:buFont typeface="Arial"/>
                <a:buNone/>
              </a:pPr>
              <a:r>
                <a:rPr b="0" i="0" lang="es-ES" sz="9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Satisfacción</a:t>
              </a:r>
              <a:endParaRPr/>
            </a:p>
            <a:p>
              <a:pPr indent="0" lvl="0" marL="0" marR="0" rtl="0" algn="ctr">
                <a:lnSpc>
                  <a:spcPct val="50000"/>
                </a:lnSpc>
                <a:spcBef>
                  <a:spcPts val="450"/>
                </a:spcBef>
                <a:spcAft>
                  <a:spcPts val="0"/>
                </a:spcAft>
                <a:buClr>
                  <a:schemeClr val="dk1"/>
                </a:buClr>
                <a:buSzPts val="900"/>
                <a:buFont typeface="Arial"/>
                <a:buNone/>
              </a:pPr>
              <a:r>
                <a:rPr b="0" i="0" lang="es-ES" sz="9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del cliente</a:t>
              </a:r>
              <a:endPara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" name="Google Shape;186;p4"/>
            <p:cNvSpPr txBox="1"/>
            <p:nvPr/>
          </p:nvSpPr>
          <p:spPr>
            <a:xfrm>
              <a:off x="6484308" y="3956747"/>
              <a:ext cx="1019955" cy="33891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900"/>
                <a:buFont typeface="Arial"/>
                <a:buNone/>
              </a:pPr>
              <a:r>
                <a:rPr b="0" i="0" lang="es-ES" sz="9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Evaluación</a:t>
              </a:r>
              <a:endParaRPr/>
            </a:p>
            <a:p>
              <a:pPr indent="0" lvl="0" marL="0" marR="0" rtl="0" algn="ctr">
                <a:lnSpc>
                  <a:spcPct val="30000"/>
                </a:lnSpc>
                <a:spcBef>
                  <a:spcPts val="450"/>
                </a:spcBef>
                <a:spcAft>
                  <a:spcPts val="0"/>
                </a:spcAft>
                <a:buClr>
                  <a:schemeClr val="dk1"/>
                </a:buClr>
                <a:buSzPts val="900"/>
                <a:buFont typeface="Arial"/>
                <a:buNone/>
              </a:pPr>
              <a:r>
                <a:rPr b="0" i="0" lang="es-ES" sz="9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económica</a:t>
              </a:r>
              <a:endPara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" name="Google Shape;187;p4"/>
            <p:cNvSpPr/>
            <p:nvPr/>
          </p:nvSpPr>
          <p:spPr>
            <a:xfrm>
              <a:off x="7658714" y="3599936"/>
              <a:ext cx="382483" cy="324594"/>
            </a:xfrm>
            <a:prstGeom prst="ellipse">
              <a:avLst/>
            </a:prstGeom>
            <a:solidFill>
              <a:srgbClr val="F5051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900"/>
                <a:buFont typeface="Arial"/>
                <a:buNone/>
              </a:pPr>
              <a:r>
                <a:rPr b="0" i="0" lang="es-ES" sz="9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  <a:endParaRPr/>
            </a:p>
          </p:txBody>
        </p:sp>
        <p:sp>
          <p:nvSpPr>
            <p:cNvPr id="188" name="Google Shape;188;p4"/>
            <p:cNvSpPr/>
            <p:nvPr/>
          </p:nvSpPr>
          <p:spPr>
            <a:xfrm>
              <a:off x="5806213" y="695413"/>
              <a:ext cx="382483" cy="324594"/>
            </a:xfrm>
            <a:prstGeom prst="ellipse">
              <a:avLst/>
            </a:prstGeom>
            <a:solidFill>
              <a:srgbClr val="FF33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900"/>
                <a:buFont typeface="Arial"/>
                <a:buNone/>
              </a:pPr>
              <a:r>
                <a:rPr b="0" i="0" lang="es-ES" sz="9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/>
            </a:p>
          </p:txBody>
        </p:sp>
        <p:sp>
          <p:nvSpPr>
            <p:cNvPr id="189" name="Google Shape;189;p4"/>
            <p:cNvSpPr/>
            <p:nvPr/>
          </p:nvSpPr>
          <p:spPr>
            <a:xfrm>
              <a:off x="786434" y="695414"/>
              <a:ext cx="382483" cy="324594"/>
            </a:xfrm>
            <a:prstGeom prst="ellipse">
              <a:avLst/>
            </a:prstGeom>
            <a:solidFill>
              <a:srgbClr val="FF33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900"/>
                <a:buFont typeface="Arial"/>
                <a:buNone/>
              </a:pPr>
              <a:r>
                <a:rPr b="1" i="0" lang="es-ES" sz="9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  <p:sp>
          <p:nvSpPr>
            <p:cNvPr id="190" name="Google Shape;190;p4"/>
            <p:cNvSpPr txBox="1"/>
            <p:nvPr/>
          </p:nvSpPr>
          <p:spPr>
            <a:xfrm>
              <a:off x="3897548" y="4281333"/>
              <a:ext cx="1107452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b="0" i="0" lang="es-ES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Construcción de la solución</a:t>
              </a:r>
              <a:endPara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" name="Google Shape;191;p4"/>
            <p:cNvSpPr/>
            <p:nvPr/>
          </p:nvSpPr>
          <p:spPr>
            <a:xfrm>
              <a:off x="6708049" y="2107629"/>
              <a:ext cx="1221086" cy="522281"/>
            </a:xfrm>
            <a:prstGeom prst="roundRect">
              <a:avLst>
                <a:gd fmla="val 16667" name="adj"/>
              </a:avLst>
            </a:prstGeom>
            <a:solidFill>
              <a:srgbClr val="92D050"/>
            </a:soli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Cumplimiento contratos y ordenes de servicio</a:t>
              </a:r>
              <a:endParaRPr/>
            </a:p>
          </p:txBody>
        </p:sp>
        <p:sp>
          <p:nvSpPr>
            <p:cNvPr id="192" name="Google Shape;192;p4"/>
            <p:cNvSpPr/>
            <p:nvPr/>
          </p:nvSpPr>
          <p:spPr>
            <a:xfrm>
              <a:off x="4307529" y="1916407"/>
              <a:ext cx="1503684" cy="410292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FFDC9B"/>
                </a:gs>
                <a:gs pos="50000">
                  <a:srgbClr val="FFD68D"/>
                </a:gs>
                <a:gs pos="100000">
                  <a:srgbClr val="FFD478"/>
                </a:gs>
              </a:gsLst>
              <a:lin ang="5400000" scaled="0"/>
            </a:gra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9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Implementación, contrato y  listas de chequeos</a:t>
              </a:r>
              <a:endParaRPr/>
            </a:p>
          </p:txBody>
        </p:sp>
        <p:sp>
          <p:nvSpPr>
            <p:cNvPr id="193" name="Google Shape;193;p4"/>
            <p:cNvSpPr/>
            <p:nvPr/>
          </p:nvSpPr>
          <p:spPr>
            <a:xfrm>
              <a:off x="1237590" y="778724"/>
              <a:ext cx="1683676" cy="425229"/>
            </a:xfrm>
            <a:prstGeom prst="roundRect">
              <a:avLst>
                <a:gd fmla="val 16667" name="adj"/>
              </a:avLst>
            </a:prstGeom>
            <a:solidFill>
              <a:srgbClr val="F2F2F2"/>
            </a:solidFill>
            <a:ln>
              <a:noFill/>
            </a:ln>
            <a:effectLst>
              <a:outerShdw blurRad="107950" algn="ctr" dir="5400000" dist="12700">
                <a:srgbClr val="000000"/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800" u="none" cap="none" strike="noStrike">
                  <a:solidFill>
                    <a:srgbClr val="F50516"/>
                  </a:solidFill>
                  <a:latin typeface="Arial"/>
                  <a:ea typeface="Arial"/>
                  <a:cs typeface="Arial"/>
                  <a:sym typeface="Arial"/>
                </a:rPr>
                <a:t>DE</a:t>
              </a:r>
              <a:r>
                <a:rPr b="1" i="0" lang="es-ES" sz="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NECESIDADES DEL CLIENTE  IDENTIFICADAS</a:t>
              </a:r>
              <a:endParaRPr/>
            </a:p>
          </p:txBody>
        </p:sp>
        <p:sp>
          <p:nvSpPr>
            <p:cNvPr id="194" name="Google Shape;194;p4"/>
            <p:cNvSpPr/>
            <p:nvPr/>
          </p:nvSpPr>
          <p:spPr>
            <a:xfrm>
              <a:off x="6221996" y="712086"/>
              <a:ext cx="1551181" cy="558505"/>
            </a:xfrm>
            <a:prstGeom prst="roundRect">
              <a:avLst>
                <a:gd fmla="val 16667" name="adj"/>
              </a:avLst>
            </a:prstGeom>
            <a:solidFill>
              <a:srgbClr val="F2F2F2"/>
            </a:solidFill>
            <a:ln>
              <a:noFill/>
            </a:ln>
            <a:effectLst>
              <a:outerShdw blurRad="107950" algn="ctr" dir="5400000" dist="12700">
                <a:srgbClr val="000000"/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100" u="none" cap="none" strike="noStrike">
                <a:solidFill>
                  <a:srgbClr val="F50516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800" u="none" cap="none" strike="noStrike">
                  <a:solidFill>
                    <a:srgbClr val="F50516"/>
                  </a:solidFill>
                  <a:latin typeface="Arial"/>
                  <a:ea typeface="Arial"/>
                  <a:cs typeface="Arial"/>
                  <a:sym typeface="Arial"/>
                </a:rPr>
                <a:t>A </a:t>
              </a:r>
              <a:r>
                <a:rPr b="1" i="0" lang="es-ES" sz="6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PRESUNTOS CLIENTES/ EL PORCENTAJE DE CUMPLIMIENTO/ PERCEPCIÓN DEL CLIENTE/ AUDITORIAS.</a:t>
              </a:r>
              <a:endParaRPr b="1" i="0" sz="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" name="Google Shape;195;p4"/>
            <p:cNvSpPr/>
            <p:nvPr/>
          </p:nvSpPr>
          <p:spPr>
            <a:xfrm>
              <a:off x="2582604" y="2802346"/>
              <a:ext cx="964958" cy="508326"/>
            </a:xfrm>
            <a:prstGeom prst="roundRect">
              <a:avLst>
                <a:gd fmla="val 16667" name="adj"/>
              </a:avLst>
            </a:prstGeom>
            <a:solidFill>
              <a:srgbClr val="F5F4F4"/>
            </a:soli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Formulación y presentación de propuestas a Clientes</a:t>
              </a:r>
              <a:endParaRPr/>
            </a:p>
          </p:txBody>
        </p:sp>
        <p:sp>
          <p:nvSpPr>
            <p:cNvPr id="196" name="Google Shape;196;p4"/>
            <p:cNvSpPr/>
            <p:nvPr/>
          </p:nvSpPr>
          <p:spPr>
            <a:xfrm>
              <a:off x="6911092" y="2761195"/>
              <a:ext cx="1135023" cy="327848"/>
            </a:xfrm>
            <a:prstGeom prst="roundRect">
              <a:avLst>
                <a:gd fmla="val 16667" name="adj"/>
              </a:avLst>
            </a:prstGeom>
            <a:solidFill>
              <a:srgbClr val="92D050"/>
            </a:soli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7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Contratos y Check List Implementados</a:t>
              </a:r>
              <a:endParaRPr/>
            </a:p>
          </p:txBody>
        </p:sp>
        <p:sp>
          <p:nvSpPr>
            <p:cNvPr id="197" name="Google Shape;197;p4"/>
            <p:cNvSpPr/>
            <p:nvPr/>
          </p:nvSpPr>
          <p:spPr>
            <a:xfrm>
              <a:off x="1372662" y="3164912"/>
              <a:ext cx="1125512" cy="434860"/>
            </a:xfrm>
            <a:prstGeom prst="roundRect">
              <a:avLst>
                <a:gd fmla="val 16667" name="adj"/>
              </a:avLst>
            </a:prstGeom>
            <a:solidFill>
              <a:srgbClr val="F5F4F4"/>
            </a:solidFill>
            <a:ln>
              <a:noFill/>
            </a:ln>
            <a:effectLst>
              <a:outerShdw blurRad="57150" rotWithShape="0" algn="ctr" dir="5400000" dist="19050">
                <a:srgbClr val="000000">
                  <a:alpha val="62745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Evaluación comportamiento contratos</a:t>
              </a:r>
              <a:r>
                <a:rPr b="1" i="0" lang="es-ES" sz="9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.</a:t>
              </a:r>
              <a:endParaRPr/>
            </a:p>
          </p:txBody>
        </p:sp>
        <p:sp>
          <p:nvSpPr>
            <p:cNvPr id="198" name="Google Shape;198;p4"/>
            <p:cNvSpPr/>
            <p:nvPr/>
          </p:nvSpPr>
          <p:spPr>
            <a:xfrm>
              <a:off x="1947632" y="2308544"/>
              <a:ext cx="2053660" cy="381245"/>
            </a:xfrm>
            <a:prstGeom prst="roundRect">
              <a:avLst>
                <a:gd fmla="val 16667" name="adj"/>
              </a:avLst>
            </a:prstGeom>
            <a:solidFill>
              <a:srgbClr val="D8E2F3"/>
            </a:soli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Definición de Planes comerciales</a:t>
              </a:r>
              <a:endParaRPr/>
            </a:p>
          </p:txBody>
        </p:sp>
        <p:sp>
          <p:nvSpPr>
            <p:cNvPr id="199" name="Google Shape;199;p4"/>
            <p:cNvSpPr/>
            <p:nvPr/>
          </p:nvSpPr>
          <p:spPr>
            <a:xfrm>
              <a:off x="1931383" y="1886149"/>
              <a:ext cx="2079909" cy="381244"/>
            </a:xfrm>
            <a:prstGeom prst="roundRect">
              <a:avLst>
                <a:gd fmla="val 16667" name="adj"/>
              </a:avLst>
            </a:prstGeom>
            <a:solidFill>
              <a:srgbClr val="D8E2F3"/>
            </a:soli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Definición pronósticos de ventas</a:t>
              </a:r>
              <a:endParaRPr/>
            </a:p>
          </p:txBody>
        </p:sp>
        <p:cxnSp>
          <p:nvCxnSpPr>
            <p:cNvPr id="200" name="Google Shape;200;p4"/>
            <p:cNvCxnSpPr/>
            <p:nvPr/>
          </p:nvCxnSpPr>
          <p:spPr>
            <a:xfrm flipH="1" rot="10800000">
              <a:off x="4030041" y="1374192"/>
              <a:ext cx="36249" cy="2850257"/>
            </a:xfrm>
            <a:prstGeom prst="straightConnector1">
              <a:avLst/>
            </a:prstGeom>
            <a:noFill/>
            <a:ln cap="flat" cmpd="sng" w="9525">
              <a:solidFill>
                <a:srgbClr val="80808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201" name="Google Shape;201;p4"/>
            <p:cNvSpPr/>
            <p:nvPr/>
          </p:nvSpPr>
          <p:spPr>
            <a:xfrm>
              <a:off x="2931340" y="962690"/>
              <a:ext cx="3261106" cy="154918"/>
            </a:xfrm>
            <a:prstGeom prst="rightArrow">
              <a:avLst>
                <a:gd fmla="val 50000" name="adj1"/>
                <a:gd fmla="val 49605" name="adj2"/>
              </a:avLst>
            </a:prstGeom>
            <a:solidFill>
              <a:srgbClr val="FFFF00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6800" lIns="90000" spcFirstLastPara="1" rIns="90000" wrap="square" tIns="468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Arial"/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02" name="Google Shape;202;p4"/>
            <p:cNvCxnSpPr/>
            <p:nvPr/>
          </p:nvCxnSpPr>
          <p:spPr>
            <a:xfrm flipH="1" rot="10800000">
              <a:off x="2022629" y="1398398"/>
              <a:ext cx="36249" cy="2798214"/>
            </a:xfrm>
            <a:prstGeom prst="straightConnector1">
              <a:avLst/>
            </a:prstGeom>
            <a:noFill/>
            <a:ln cap="flat" cmpd="sng" w="9525">
              <a:solidFill>
                <a:srgbClr val="80808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203" name="Google Shape;203;p4"/>
            <p:cNvSpPr/>
            <p:nvPr/>
          </p:nvSpPr>
          <p:spPr>
            <a:xfrm>
              <a:off x="4795007" y="1376613"/>
              <a:ext cx="1011206" cy="498644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FFDC9B"/>
                </a:gs>
                <a:gs pos="50000">
                  <a:srgbClr val="FFD68D"/>
                </a:gs>
                <a:gs pos="100000">
                  <a:srgbClr val="FFD478"/>
                </a:gs>
              </a:gsLst>
              <a:lin ang="5400000" scaled="0"/>
            </a:gra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9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Definición plan visita a Clientes</a:t>
              </a:r>
              <a:endParaRPr/>
            </a:p>
          </p:txBody>
        </p:sp>
        <p:sp>
          <p:nvSpPr>
            <p:cNvPr id="204" name="Google Shape;204;p4"/>
            <p:cNvSpPr/>
            <p:nvPr/>
          </p:nvSpPr>
          <p:spPr>
            <a:xfrm>
              <a:off x="1260015" y="1489171"/>
              <a:ext cx="1851169" cy="335253"/>
            </a:xfrm>
            <a:prstGeom prst="roundRect">
              <a:avLst>
                <a:gd fmla="val 16667" name="adj"/>
              </a:avLst>
            </a:prstGeom>
            <a:solidFill>
              <a:srgbClr val="D8E2F3"/>
            </a:soli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Investigación del mercado</a:t>
              </a:r>
              <a:endParaRPr/>
            </a:p>
          </p:txBody>
        </p:sp>
        <p:sp>
          <p:nvSpPr>
            <p:cNvPr id="205" name="Google Shape;205;p4"/>
            <p:cNvSpPr/>
            <p:nvPr/>
          </p:nvSpPr>
          <p:spPr>
            <a:xfrm>
              <a:off x="2085433" y="3690237"/>
              <a:ext cx="1841459" cy="436447"/>
            </a:xfrm>
            <a:prstGeom prst="roundRect">
              <a:avLst>
                <a:gd fmla="val 16667" name="adj"/>
              </a:avLst>
            </a:prstGeom>
            <a:solidFill>
              <a:srgbClr val="F5F4F4"/>
            </a:solidFill>
            <a:ln>
              <a:noFill/>
            </a:ln>
            <a:effectLst>
              <a:outerShdw blurRad="57150" rotWithShape="0" algn="ctr" dir="5400000" dist="19050">
                <a:srgbClr val="000000">
                  <a:alpha val="62745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9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Definición plan de solución de Peticiones/Quejas/Reclamos</a:t>
              </a:r>
              <a:endParaRPr/>
            </a:p>
          </p:txBody>
        </p:sp>
        <p:cxnSp>
          <p:nvCxnSpPr>
            <p:cNvPr id="206" name="Google Shape;206;p4"/>
            <p:cNvCxnSpPr/>
            <p:nvPr/>
          </p:nvCxnSpPr>
          <p:spPr>
            <a:xfrm rot="10800000">
              <a:off x="6689924" y="1753016"/>
              <a:ext cx="36249" cy="1988523"/>
            </a:xfrm>
            <a:prstGeom prst="straightConnector1">
              <a:avLst/>
            </a:prstGeom>
            <a:noFill/>
            <a:ln cap="flat" cmpd="sng" w="9525">
              <a:solidFill>
                <a:srgbClr val="80808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207" name="Google Shape;207;p4"/>
            <p:cNvSpPr/>
            <p:nvPr/>
          </p:nvSpPr>
          <p:spPr>
            <a:xfrm>
              <a:off x="4016292" y="3700397"/>
              <a:ext cx="1923675" cy="367931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FFDC9B"/>
                </a:gs>
                <a:gs pos="50000">
                  <a:srgbClr val="FFD68D"/>
                </a:gs>
                <a:gs pos="100000">
                  <a:srgbClr val="FFD478"/>
                </a:gs>
              </a:gsLst>
              <a:lin ang="5400000" scaled="0"/>
            </a:gra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Adopción de planes de cumplimiento de las listas de chequeos</a:t>
              </a:r>
              <a:endParaRPr/>
            </a:p>
          </p:txBody>
        </p:sp>
        <p:sp>
          <p:nvSpPr>
            <p:cNvPr id="208" name="Google Shape;208;p4"/>
            <p:cNvSpPr/>
            <p:nvPr/>
          </p:nvSpPr>
          <p:spPr>
            <a:xfrm>
              <a:off x="4287530" y="2379951"/>
              <a:ext cx="1619929" cy="435708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FFDC9B"/>
                </a:gs>
                <a:gs pos="50000">
                  <a:srgbClr val="FFD68D"/>
                </a:gs>
                <a:gs pos="100000">
                  <a:srgbClr val="FFD478"/>
                </a:gs>
              </a:gsLst>
              <a:lin ang="5400000" scaled="0"/>
            </a:gra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9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Apertura y Auditoria  contrato</a:t>
              </a:r>
              <a:endParaRPr/>
            </a:p>
          </p:txBody>
        </p:sp>
        <p:sp>
          <p:nvSpPr>
            <p:cNvPr id="209" name="Google Shape;209;p4"/>
            <p:cNvSpPr/>
            <p:nvPr/>
          </p:nvSpPr>
          <p:spPr>
            <a:xfrm>
              <a:off x="6913665" y="3196906"/>
              <a:ext cx="1012456" cy="272318"/>
            </a:xfrm>
            <a:prstGeom prst="roundRect">
              <a:avLst>
                <a:gd fmla="val 16667" name="adj"/>
              </a:avLst>
            </a:prstGeom>
            <a:solidFill>
              <a:srgbClr val="92D050"/>
            </a:soli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PQR gestionados</a:t>
              </a:r>
              <a:endParaRPr/>
            </a:p>
          </p:txBody>
        </p:sp>
        <p:sp>
          <p:nvSpPr>
            <p:cNvPr id="210" name="Google Shape;210;p4"/>
            <p:cNvSpPr/>
            <p:nvPr/>
          </p:nvSpPr>
          <p:spPr>
            <a:xfrm>
              <a:off x="5798714" y="3106849"/>
              <a:ext cx="1084880" cy="450234"/>
            </a:xfrm>
            <a:prstGeom prst="roundRect">
              <a:avLst>
                <a:gd fmla="val 16667" name="adj"/>
              </a:avLst>
            </a:prstGeom>
            <a:solidFill>
              <a:srgbClr val="A8D08C"/>
            </a:soli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7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Evaluación desarrollo de pronósticos y planes comerciales</a:t>
              </a:r>
              <a:endParaRPr/>
            </a:p>
          </p:txBody>
        </p:sp>
        <p:sp>
          <p:nvSpPr>
            <p:cNvPr id="211" name="Google Shape;211;p4"/>
            <p:cNvSpPr/>
            <p:nvPr/>
          </p:nvSpPr>
          <p:spPr>
            <a:xfrm>
              <a:off x="1353613" y="2741162"/>
              <a:ext cx="1122337" cy="353919"/>
            </a:xfrm>
            <a:prstGeom prst="roundRect">
              <a:avLst>
                <a:gd fmla="val 16667" name="adj"/>
              </a:avLst>
            </a:prstGeom>
            <a:solidFill>
              <a:srgbClr val="F5F4F4"/>
            </a:solidFill>
            <a:ln>
              <a:noFill/>
            </a:ln>
            <a:effectLst>
              <a:outerShdw blurRad="57150" rotWithShape="0" algn="ctr" dir="5400000" dist="19050">
                <a:srgbClr val="000000">
                  <a:alpha val="62745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Informe de Servicio al Cliente</a:t>
              </a:r>
              <a:r>
                <a:rPr b="1" i="0" lang="es-ES" sz="9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.</a:t>
              </a:r>
              <a:endParaRPr/>
            </a:p>
          </p:txBody>
        </p:sp>
        <p:sp>
          <p:nvSpPr>
            <p:cNvPr id="212" name="Google Shape;212;p4"/>
            <p:cNvSpPr/>
            <p:nvPr/>
          </p:nvSpPr>
          <p:spPr>
            <a:xfrm>
              <a:off x="323528" y="5160634"/>
              <a:ext cx="8352928" cy="407120"/>
            </a:xfrm>
            <a:prstGeom prst="rightArrow">
              <a:avLst>
                <a:gd fmla="val 50000" name="adj1"/>
                <a:gd fmla="val 50153" name="adj2"/>
              </a:avLst>
            </a:prstGeom>
            <a:solidFill>
              <a:schemeClr val="accent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6800" lIns="90000" spcFirstLastPara="1" rIns="90000" wrap="square" tIns="468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Arial"/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3" name="Google Shape;213;p4"/>
            <p:cNvSpPr txBox="1"/>
            <p:nvPr/>
          </p:nvSpPr>
          <p:spPr>
            <a:xfrm>
              <a:off x="3870048" y="4684364"/>
              <a:ext cx="1574688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900"/>
                <a:buFont typeface="Arial"/>
                <a:buNone/>
              </a:pPr>
              <a:r>
                <a:rPr b="0" i="0" lang="es-ES" sz="9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Organización de la logística del servicio</a:t>
              </a:r>
              <a:endPara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4" name="Google Shape;214;p4"/>
            <p:cNvSpPr/>
            <p:nvPr/>
          </p:nvSpPr>
          <p:spPr>
            <a:xfrm>
              <a:off x="4162681" y="3305834"/>
              <a:ext cx="1489788" cy="355828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FFDC9B"/>
                </a:gs>
                <a:gs pos="50000">
                  <a:srgbClr val="FFD68D"/>
                </a:gs>
                <a:gs pos="100000">
                  <a:srgbClr val="FFD478"/>
                </a:gs>
              </a:gsLst>
              <a:lin ang="5400000" scaled="0"/>
            </a:gra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Envíos de ofertas comerciales y  contratos  </a:t>
              </a:r>
              <a:endParaRPr/>
            </a:p>
          </p:txBody>
        </p:sp>
        <p:sp>
          <p:nvSpPr>
            <p:cNvPr id="215" name="Google Shape;215;p4"/>
            <p:cNvSpPr/>
            <p:nvPr/>
          </p:nvSpPr>
          <p:spPr>
            <a:xfrm>
              <a:off x="3672897" y="2917327"/>
              <a:ext cx="2085928" cy="333287"/>
            </a:xfrm>
            <a:prstGeom prst="roundRect">
              <a:avLst>
                <a:gd fmla="val 16667" name="adj"/>
              </a:avLst>
            </a:prstGeom>
            <a:solidFill>
              <a:srgbClr val="F5F4F4"/>
            </a:solidFill>
            <a:ln>
              <a:noFill/>
            </a:ln>
            <a:effectLst>
              <a:outerShdw blurRad="57150" rotWithShape="0" algn="ctr" dir="5400000" dist="19050">
                <a:srgbClr val="000000">
                  <a:alpha val="62745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Revisión jurídica  de  la oferta  comercial y /o del contrato </a:t>
              </a:r>
              <a:endParaRPr/>
            </a:p>
          </p:txBody>
        </p:sp>
        <p:sp>
          <p:nvSpPr>
            <p:cNvPr id="216" name="Google Shape;216;p4"/>
            <p:cNvSpPr/>
            <p:nvPr/>
          </p:nvSpPr>
          <p:spPr>
            <a:xfrm>
              <a:off x="94753" y="1798435"/>
              <a:ext cx="1073126" cy="512627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blurRad="57150" rotWithShape="0" algn="ctr" dir="5400000" dist="19050">
                <a:srgbClr val="000000">
                  <a:alpha val="62745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Situación</a:t>
              </a:r>
              <a:r>
                <a:rPr b="1" i="0" lang="es-ES" sz="2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b="1" i="0" lang="es-ES" sz="105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de </a:t>
              </a:r>
              <a:r>
                <a:rPr b="1" i="0" lang="es-ES" sz="9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Mercado</a:t>
              </a:r>
              <a:endParaRPr/>
            </a:p>
          </p:txBody>
        </p:sp>
        <p:sp>
          <p:nvSpPr>
            <p:cNvPr id="217" name="Google Shape;217;p4"/>
            <p:cNvSpPr/>
            <p:nvPr/>
          </p:nvSpPr>
          <p:spPr>
            <a:xfrm>
              <a:off x="94753" y="2695136"/>
              <a:ext cx="1033440" cy="51262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blurRad="57150" rotWithShape="0" algn="ctr" dir="5400000" dist="19050">
                <a:srgbClr val="000000">
                  <a:alpha val="62745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Gestión</a:t>
              </a:r>
              <a:r>
                <a:rPr b="1" i="0" lang="es-ES" sz="10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b="1" i="0" lang="es-ES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Gerencial</a:t>
              </a:r>
              <a:endParaRPr/>
            </a:p>
          </p:txBody>
        </p:sp>
        <p:sp>
          <p:nvSpPr>
            <p:cNvPr id="218" name="Google Shape;218;p4"/>
            <p:cNvSpPr/>
            <p:nvPr/>
          </p:nvSpPr>
          <p:spPr>
            <a:xfrm>
              <a:off x="88403" y="3482329"/>
              <a:ext cx="1079476" cy="51262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blurRad="57150" rotWithShape="0" algn="ctr" dir="5400000" dist="19050">
                <a:srgbClr val="000000">
                  <a:alpha val="62745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9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Gestión de recursos</a:t>
              </a:r>
              <a:endParaRPr/>
            </a:p>
          </p:txBody>
        </p:sp>
        <p:sp>
          <p:nvSpPr>
            <p:cNvPr id="219" name="Google Shape;219;p4"/>
            <p:cNvSpPr/>
            <p:nvPr/>
          </p:nvSpPr>
          <p:spPr>
            <a:xfrm>
              <a:off x="8046362" y="1987298"/>
              <a:ext cx="846118" cy="51262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blurRad="57150" rotWithShape="0" algn="ctr" dir="5400000" dist="19050">
                <a:srgbClr val="000000">
                  <a:alpha val="62745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Gestión Gerencial</a:t>
              </a:r>
              <a:endParaRPr/>
            </a:p>
          </p:txBody>
        </p:sp>
        <p:sp>
          <p:nvSpPr>
            <p:cNvPr id="220" name="Google Shape;220;p4"/>
            <p:cNvSpPr/>
            <p:nvPr/>
          </p:nvSpPr>
          <p:spPr>
            <a:xfrm>
              <a:off x="8066999" y="2661808"/>
              <a:ext cx="825481" cy="512627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blurRad="57150" rotWithShape="0" algn="ctr" dir="5400000" dist="19050">
                <a:srgbClr val="000000">
                  <a:alpha val="62745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9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Gestión de recursos</a:t>
              </a:r>
              <a:endParaRPr/>
            </a:p>
          </p:txBody>
        </p:sp>
        <p:sp>
          <p:nvSpPr>
            <p:cNvPr id="221" name="Google Shape;221;p4"/>
            <p:cNvSpPr/>
            <p:nvPr/>
          </p:nvSpPr>
          <p:spPr>
            <a:xfrm>
              <a:off x="8066999" y="3412497"/>
              <a:ext cx="825481" cy="51262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blurRad="57150" rotWithShape="0" algn="ctr" dir="5400000" dist="19050">
                <a:srgbClr val="000000">
                  <a:alpha val="62745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9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Clientes</a:t>
              </a:r>
              <a:endParaRPr/>
            </a:p>
          </p:txBody>
        </p:sp>
      </p:grpSp>
      <p:sp>
        <p:nvSpPr>
          <p:cNvPr id="222" name="Google Shape;222;p4"/>
          <p:cNvSpPr txBox="1"/>
          <p:nvPr/>
        </p:nvSpPr>
        <p:spPr>
          <a:xfrm>
            <a:off x="249238" y="5516563"/>
            <a:ext cx="9144000" cy="677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b="1" i="0" lang="es-ES" sz="11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PLAN DE MEJORAMIENTO CONTINUO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" name="Google Shape;223;p4"/>
          <p:cNvSpPr txBox="1"/>
          <p:nvPr/>
        </p:nvSpPr>
        <p:spPr>
          <a:xfrm>
            <a:off x="-26988" y="6597650"/>
            <a:ext cx="9144001" cy="2301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52062"/>
              </a:buClr>
              <a:buSzPts val="900"/>
              <a:buFont typeface="Arial"/>
              <a:buNone/>
            </a:pPr>
            <a:r>
              <a:rPr b="1" i="0" lang="es-ES" sz="900" u="none" cap="none" strike="noStrike">
                <a:solidFill>
                  <a:srgbClr val="152062"/>
                </a:solidFill>
                <a:latin typeface="Calibri"/>
                <a:ea typeface="Calibri"/>
                <a:cs typeface="Calibri"/>
                <a:sym typeface="Calibri"/>
              </a:rPr>
              <a:t>Revisión 2 ,  JUNIO 2023</a:t>
            </a:r>
            <a:endParaRPr/>
          </a:p>
        </p:txBody>
      </p:sp>
      <p:pic>
        <p:nvPicPr>
          <p:cNvPr id="224" name="Google Shape;224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2490" y="5968369"/>
            <a:ext cx="1132430" cy="7238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5"/>
          <p:cNvSpPr txBox="1"/>
          <p:nvPr/>
        </p:nvSpPr>
        <p:spPr>
          <a:xfrm>
            <a:off x="0" y="481013"/>
            <a:ext cx="9144000" cy="338137"/>
          </a:xfrm>
          <a:prstGeom prst="rect">
            <a:avLst/>
          </a:prstGeom>
          <a:solidFill>
            <a:srgbClr val="8296B0"/>
          </a:soli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DOCUMENTOS RELACIONADOS</a:t>
            </a:r>
            <a:endParaRPr/>
          </a:p>
        </p:txBody>
      </p:sp>
      <p:graphicFrame>
        <p:nvGraphicFramePr>
          <p:cNvPr id="231" name="Google Shape;231;p5"/>
          <p:cNvGraphicFramePr/>
          <p:nvPr/>
        </p:nvGraphicFramePr>
        <p:xfrm>
          <a:off x="0" y="146367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{DF0BB847-C090-4A2B-9FF1-EE0CF5C4D4B7}</a:tableStyleId>
              </a:tblPr>
              <a:tblGrid>
                <a:gridCol w="4572000"/>
                <a:gridCol w="4572000"/>
              </a:tblGrid>
              <a:tr h="379925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/>
                        <a:t>RECURSOS</a:t>
                      </a:r>
                      <a:endParaRPr sz="1800">
                        <a:solidFill>
                          <a:srgbClr val="757070"/>
                        </a:solidFill>
                      </a:endParaRPr>
                    </a:p>
                  </a:txBody>
                  <a:tcPr marT="45675" marB="45675" marR="91450" marL="91450">
                    <a:solidFill>
                      <a:srgbClr val="8296B0"/>
                    </a:solidFill>
                  </a:tcPr>
                </a:tc>
                <a:tc hMerge="1"/>
              </a:tr>
              <a:tr h="3799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800"/>
                        <a:t>HUMANOS</a:t>
                      </a:r>
                      <a:endParaRPr/>
                    </a:p>
                  </a:txBody>
                  <a:tcPr marT="45675" marB="4567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800"/>
                        <a:t>FISICOS</a:t>
                      </a:r>
                      <a:endParaRPr/>
                    </a:p>
                  </a:txBody>
                  <a:tcPr marT="45675" marB="45675" marR="91450" marL="91450"/>
                </a:tc>
              </a:tr>
              <a:tr h="5180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400"/>
                        <a:t>Gerente General,</a:t>
                      </a:r>
                      <a:r>
                        <a:rPr lang="es-ES" sz="1400"/>
                        <a:t> Director  SIG</a:t>
                      </a:r>
                      <a:endParaRPr sz="1400"/>
                    </a:p>
                  </a:txBody>
                  <a:tcPr marT="45675" marB="4567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400"/>
                        <a:t>Oficinas,</a:t>
                      </a:r>
                      <a:r>
                        <a:rPr lang="es-ES" sz="1400"/>
                        <a:t> computadores, celulares, Telefax, Hardware, Software</a:t>
                      </a:r>
                      <a:endParaRPr sz="1400"/>
                    </a:p>
                  </a:txBody>
                  <a:tcPr marT="45675" marB="45675" marR="91450" marL="91450"/>
                </a:tc>
              </a:tr>
            </a:tbl>
          </a:graphicData>
        </a:graphic>
      </p:graphicFrame>
      <p:sp>
        <p:nvSpPr>
          <p:cNvPr id="232" name="Google Shape;232;p5"/>
          <p:cNvSpPr txBox="1"/>
          <p:nvPr/>
        </p:nvSpPr>
        <p:spPr>
          <a:xfrm>
            <a:off x="3124200" y="627062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rPr b="0" i="0" lang="es-ES" sz="1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OXP- DOC UNO</a:t>
            </a:r>
            <a:endParaRPr/>
          </a:p>
        </p:txBody>
      </p:sp>
      <p:sp>
        <p:nvSpPr>
          <p:cNvPr id="233" name="Google Shape;233;p5"/>
          <p:cNvSpPr txBox="1"/>
          <p:nvPr/>
        </p:nvSpPr>
        <p:spPr>
          <a:xfrm>
            <a:off x="0" y="2903538"/>
            <a:ext cx="9144000" cy="338137"/>
          </a:xfrm>
          <a:prstGeom prst="rect">
            <a:avLst/>
          </a:prstGeom>
          <a:solidFill>
            <a:srgbClr val="8296B0"/>
          </a:soli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CONTROLES DE SALIDAS</a:t>
            </a:r>
            <a:endParaRPr/>
          </a:p>
        </p:txBody>
      </p:sp>
      <p:graphicFrame>
        <p:nvGraphicFramePr>
          <p:cNvPr id="234" name="Google Shape;234;p5"/>
          <p:cNvGraphicFramePr/>
          <p:nvPr/>
        </p:nvGraphicFramePr>
        <p:xfrm>
          <a:off x="0" y="3448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{D3C83EAA-6D59-4849-8FCB-909AAD61CC7C}</a:tableStyleId>
              </a:tblPr>
              <a:tblGrid>
                <a:gridCol w="2286000"/>
                <a:gridCol w="2286000"/>
                <a:gridCol w="2286000"/>
                <a:gridCol w="2286000"/>
              </a:tblGrid>
              <a:tr h="4366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800"/>
                        <a:buFont typeface="Calibri"/>
                        <a:buNone/>
                      </a:pPr>
                      <a:r>
                        <a:rPr b="1" i="0" lang="es-ES" sz="18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CONTROL</a:t>
                      </a:r>
                      <a:endParaRPr/>
                    </a:p>
                  </a:txBody>
                  <a:tcPr marT="45700" marB="45700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497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800"/>
                        <a:buFont typeface="Calibri"/>
                        <a:buNone/>
                      </a:pPr>
                      <a:r>
                        <a:rPr b="1" i="0" lang="es-ES" sz="18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RESPONSABLE</a:t>
                      </a:r>
                      <a:endParaRPr/>
                    </a:p>
                  </a:txBody>
                  <a:tcPr marT="45700" marB="45700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497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800"/>
                        <a:buFont typeface="Calibri"/>
                        <a:buNone/>
                      </a:pPr>
                      <a:r>
                        <a:rPr b="1" i="0" lang="es-ES" sz="18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FRECUENCIA</a:t>
                      </a:r>
                      <a:endParaRPr/>
                    </a:p>
                  </a:txBody>
                  <a:tcPr marT="45700" marB="45700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497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800"/>
                        <a:buFont typeface="Calibri"/>
                        <a:buNone/>
                      </a:pPr>
                      <a:r>
                        <a:rPr b="1" i="0" lang="es-ES" sz="18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REGISTRO</a:t>
                      </a:r>
                      <a:endParaRPr/>
                    </a:p>
                  </a:txBody>
                  <a:tcPr marT="45700" marB="45700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497B0"/>
                    </a:solidFill>
                  </a:tcPr>
                </a:tc>
              </a:tr>
              <a:tr h="731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b="0" i="0" lang="es-ES" sz="14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Informe de satisfacción de clientes .Seguimiento a partes interesadas</a:t>
                      </a:r>
                      <a:endParaRPr/>
                    </a:p>
                  </a:txBody>
                  <a:tcPr marT="45700" marB="45700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b="0" i="0" lang="es-ES" sz="14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Gerencia Gerencial</a:t>
                      </a:r>
                      <a:endParaRPr/>
                    </a:p>
                  </a:txBody>
                  <a:tcPr marT="45700" marB="45700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b="0" i="0" lang="es-ES" sz="14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Semestral</a:t>
                      </a:r>
                      <a:endParaRPr/>
                    </a:p>
                  </a:txBody>
                  <a:tcPr marT="45700" marB="45700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b="0" i="0" lang="es-ES" sz="14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Informe de satisfacción del cliente </a:t>
                      </a:r>
                      <a:endParaRPr/>
                    </a:p>
                  </a:txBody>
                  <a:tcPr marT="45700" marB="45700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5EA"/>
                    </a:solidFill>
                  </a:tcPr>
                </a:tc>
              </a:tr>
              <a:tr h="5181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b="0" i="0" lang="es-ES" sz="14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Identificación de partes Interesadas </a:t>
                      </a:r>
                      <a:endParaRPr/>
                    </a:p>
                  </a:txBody>
                  <a:tcPr marT="45700" marB="45700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b="0" i="0" lang="es-ES" sz="14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Gerencia Gerencial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00" marB="45700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b="0" i="0" lang="es-ES" sz="14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anual</a:t>
                      </a:r>
                      <a:endParaRPr/>
                    </a:p>
                  </a:txBody>
                  <a:tcPr marT="45700" marB="45700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b="0" i="0" lang="es-ES" sz="14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Matriz de partes interesadas </a:t>
                      </a:r>
                      <a:endParaRPr/>
                    </a:p>
                  </a:txBody>
                  <a:tcPr marT="45700" marB="45700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BF5"/>
                    </a:solidFill>
                  </a:tcPr>
                </a:tc>
              </a:tr>
              <a:tr h="5181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b="0" i="0" lang="es-ES" sz="14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Contratos</a:t>
                      </a:r>
                      <a:endParaRPr/>
                    </a:p>
                  </a:txBody>
                  <a:tcPr marT="45700" marB="45700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b="0" i="0" lang="es-ES" sz="14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Gerente Gerencial</a:t>
                      </a:r>
                      <a:endParaRPr/>
                    </a:p>
                  </a:txBody>
                  <a:tcPr marT="45700" marB="45700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b="0" i="0" lang="es-ES" sz="14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Anual</a:t>
                      </a:r>
                      <a:endParaRPr/>
                    </a:p>
                  </a:txBody>
                  <a:tcPr marT="45700" marB="45700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b="0" i="0" lang="es-ES" sz="14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Contrato, </a:t>
                      </a:r>
                      <a:endParaRPr/>
                    </a:p>
                  </a:txBody>
                  <a:tcPr marT="45700" marB="45700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5EA"/>
                    </a:solidFill>
                  </a:tcPr>
                </a:tc>
              </a:tr>
              <a:tr h="9446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b="0" i="0" lang="es-ES" sz="14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Quejas y Reclamos</a:t>
                      </a:r>
                      <a:endParaRPr/>
                    </a:p>
                  </a:txBody>
                  <a:tcPr marT="45700" marB="45700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b="0" i="0" lang="es-ES" sz="14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Gerente General, coordinador de calidad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b="0" i="0" lang="es-ES" sz="14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/>
                    </a:p>
                  </a:txBody>
                  <a:tcPr marT="45700" marB="45700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b="0" i="0" lang="es-ES" sz="14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N/A</a:t>
                      </a:r>
                      <a:endParaRPr/>
                    </a:p>
                  </a:txBody>
                  <a:tcPr marT="45700" marB="45700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b="0" i="0" lang="es-ES" sz="14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Informe del sistema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00" marB="45700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BF5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5" name="Google Shape;235;p5"/>
          <p:cNvGraphicFramePr/>
          <p:nvPr/>
        </p:nvGraphicFramePr>
        <p:xfrm>
          <a:off x="0" y="57038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{D3C83EAA-6D59-4849-8FCB-909AAD61CC7C}</a:tableStyleId>
              </a:tblPr>
              <a:tblGrid>
                <a:gridCol w="9144000"/>
              </a:tblGrid>
              <a:tr h="3655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800"/>
                        <a:buFont typeface="Calibri"/>
                        <a:buNone/>
                      </a:pPr>
                      <a:r>
                        <a:rPr b="1" i="0" lang="es-ES" sz="18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INVOLUCRADOS EN EL PROCESO</a:t>
                      </a:r>
                      <a:endParaRPr b="1" i="0" sz="1800" u="none" cap="none" strike="noStrike">
                        <a:solidFill>
                          <a:srgbClr val="76717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00" marB="45700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497B0"/>
                    </a:solidFill>
                  </a:tcPr>
                </a:tc>
              </a:tr>
              <a:tr h="518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b="0" i="0" lang="es-ES" sz="14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          Gerente General, Director SIG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00" marB="45700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5EA"/>
                    </a:solidFill>
                  </a:tcPr>
                </a:tc>
              </a:tr>
            </a:tbl>
          </a:graphicData>
        </a:graphic>
      </p:graphicFrame>
      <p:sp>
        <p:nvSpPr>
          <p:cNvPr id="236" name="Google Shape;236;p5"/>
          <p:cNvSpPr txBox="1"/>
          <p:nvPr/>
        </p:nvSpPr>
        <p:spPr>
          <a:xfrm>
            <a:off x="0" y="992188"/>
            <a:ext cx="10044113" cy="276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52062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rgbClr val="152062"/>
                </a:solidFill>
                <a:latin typeface="Arial"/>
                <a:ea typeface="Arial"/>
                <a:cs typeface="Arial"/>
                <a:sym typeface="Arial"/>
              </a:rPr>
              <a:t>https://sistemaskoios.com/sistemaskoios/gestion/documentosconsulta.php</a:t>
            </a:r>
            <a:endParaRPr b="0" i="0" sz="1200" u="none" cap="none" strike="noStrike">
              <a:solidFill>
                <a:srgbClr val="15206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" name="Google Shape;237;p5"/>
          <p:cNvSpPr txBox="1"/>
          <p:nvPr/>
        </p:nvSpPr>
        <p:spPr>
          <a:xfrm>
            <a:off x="-26988" y="6597650"/>
            <a:ext cx="9144001" cy="2301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52062"/>
              </a:buClr>
              <a:buSzPts val="900"/>
              <a:buFont typeface="Arial"/>
              <a:buNone/>
            </a:pPr>
            <a:r>
              <a:rPr b="1" i="0" lang="es-ES" sz="900" u="none" cap="none" strike="noStrike">
                <a:solidFill>
                  <a:srgbClr val="152062"/>
                </a:solidFill>
                <a:latin typeface="Calibri"/>
                <a:ea typeface="Calibri"/>
                <a:cs typeface="Calibri"/>
                <a:sym typeface="Calibri"/>
              </a:rPr>
              <a:t>Revisión 2 ,  JUNIO, 2023</a:t>
            </a:r>
            <a:endParaRPr/>
          </a:p>
        </p:txBody>
      </p:sp>
      <p:pic>
        <p:nvPicPr>
          <p:cNvPr id="238" name="Google Shape;238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6987" y="6097588"/>
            <a:ext cx="1132430" cy="7238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6"/>
          <p:cNvSpPr/>
          <p:nvPr/>
        </p:nvSpPr>
        <p:spPr>
          <a:xfrm>
            <a:off x="-12700" y="5754688"/>
            <a:ext cx="9144000" cy="411162"/>
          </a:xfrm>
          <a:prstGeom prst="rightArrow">
            <a:avLst>
              <a:gd fmla="val 50000" name="adj1"/>
              <a:gd fmla="val 50142" name="adj2"/>
            </a:avLst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6"/>
          <p:cNvSpPr txBox="1"/>
          <p:nvPr/>
        </p:nvSpPr>
        <p:spPr>
          <a:xfrm>
            <a:off x="323850" y="5876925"/>
            <a:ext cx="84963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Arial"/>
              <a:buNone/>
            </a:pPr>
            <a:r>
              <a:rPr b="1" i="0" lang="es-ES" sz="105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PLAN DE MEJORAMIENTO CONTINUO</a:t>
            </a:r>
            <a:endParaRPr/>
          </a:p>
        </p:txBody>
      </p:sp>
      <p:grpSp>
        <p:nvGrpSpPr>
          <p:cNvPr id="246" name="Google Shape;246;p6"/>
          <p:cNvGrpSpPr/>
          <p:nvPr/>
        </p:nvGrpSpPr>
        <p:grpSpPr>
          <a:xfrm>
            <a:off x="1079500" y="153988"/>
            <a:ext cx="8364539" cy="5251450"/>
            <a:chOff x="0" y="-485702"/>
            <a:chExt cx="10760524" cy="6947179"/>
          </a:xfrm>
        </p:grpSpPr>
        <p:sp>
          <p:nvSpPr>
            <p:cNvPr id="247" name="Google Shape;247;p6"/>
            <p:cNvSpPr/>
            <p:nvPr/>
          </p:nvSpPr>
          <p:spPr>
            <a:xfrm>
              <a:off x="242047" y="1111810"/>
              <a:ext cx="8149385" cy="4500563"/>
            </a:xfrm>
            <a:prstGeom prst="rightArrow">
              <a:avLst>
                <a:gd fmla="val 81870" name="adj1"/>
                <a:gd fmla="val 35911" name="adj2"/>
              </a:avLst>
            </a:prstGeom>
            <a:solidFill>
              <a:srgbClr val="ACB8CA"/>
            </a:solidFill>
            <a:ln>
              <a:noFill/>
            </a:ln>
            <a:effectLst>
              <a:outerShdw blurRad="107950" algn="ctr" dir="5400000" dist="12700">
                <a:srgbClr val="000000"/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400" u="none" cap="none" strike="noStrike">
                <a:solidFill>
                  <a:srgbClr val="EBE9E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248" name="Google Shape;248;p6"/>
            <p:cNvCxnSpPr/>
            <p:nvPr/>
          </p:nvCxnSpPr>
          <p:spPr>
            <a:xfrm flipH="1" rot="10800000">
              <a:off x="7242175" y="1816100"/>
              <a:ext cx="46038" cy="3294063"/>
            </a:xfrm>
            <a:prstGeom prst="straightConnector1">
              <a:avLst/>
            </a:prstGeom>
            <a:noFill/>
            <a:ln cap="flat" cmpd="sng" w="9525">
              <a:solidFill>
                <a:srgbClr val="80808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49" name="Google Shape;249;p6"/>
            <p:cNvCxnSpPr/>
            <p:nvPr/>
          </p:nvCxnSpPr>
          <p:spPr>
            <a:xfrm rot="10800000">
              <a:off x="6142038" y="1531938"/>
              <a:ext cx="46037" cy="3671887"/>
            </a:xfrm>
            <a:prstGeom prst="straightConnector1">
              <a:avLst/>
            </a:prstGeom>
            <a:noFill/>
            <a:ln cap="flat" cmpd="sng" w="9525">
              <a:solidFill>
                <a:srgbClr val="80808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50" name="Google Shape;250;p6"/>
            <p:cNvCxnSpPr/>
            <p:nvPr/>
          </p:nvCxnSpPr>
          <p:spPr>
            <a:xfrm flipH="1" rot="10800000">
              <a:off x="5110163" y="1546225"/>
              <a:ext cx="46037" cy="3657600"/>
            </a:xfrm>
            <a:prstGeom prst="straightConnector1">
              <a:avLst/>
            </a:prstGeom>
            <a:noFill/>
            <a:ln cap="flat" cmpd="sng" w="9525">
              <a:solidFill>
                <a:srgbClr val="80808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51" name="Google Shape;251;p6"/>
            <p:cNvCxnSpPr/>
            <p:nvPr/>
          </p:nvCxnSpPr>
          <p:spPr>
            <a:xfrm flipH="1" rot="10800000">
              <a:off x="2795588" y="1492250"/>
              <a:ext cx="44450" cy="3670300"/>
            </a:xfrm>
            <a:prstGeom prst="straightConnector1">
              <a:avLst/>
            </a:prstGeom>
            <a:noFill/>
            <a:ln cap="flat" cmpd="sng" w="9525">
              <a:solidFill>
                <a:srgbClr val="80808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252" name="Google Shape;252;p6"/>
            <p:cNvSpPr txBox="1"/>
            <p:nvPr/>
          </p:nvSpPr>
          <p:spPr>
            <a:xfrm>
              <a:off x="32676" y="5430320"/>
              <a:ext cx="1143650" cy="52712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50"/>
                <a:buFont typeface="Arial"/>
                <a:buNone/>
              </a:pPr>
              <a:r>
                <a:rPr b="0" i="0" lang="es-ES" sz="105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Sistema de</a:t>
              </a:r>
              <a:endParaRPr/>
            </a:p>
            <a:p>
              <a:pPr indent="0" lvl="0" marL="0" marR="0" rtl="0" algn="ctr">
                <a:lnSpc>
                  <a:spcPct val="20000"/>
                </a:lnSpc>
                <a:spcBef>
                  <a:spcPts val="525"/>
                </a:spcBef>
                <a:spcAft>
                  <a:spcPts val="0"/>
                </a:spcAft>
                <a:buClr>
                  <a:schemeClr val="dk1"/>
                </a:buClr>
                <a:buSzPts val="1050"/>
                <a:buFont typeface="Arial"/>
                <a:buNone/>
              </a:pPr>
              <a:r>
                <a:rPr b="0" i="0" lang="es-ES" sz="105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necesidades</a:t>
              </a:r>
              <a:endPara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3" name="Google Shape;253;p6"/>
            <p:cNvSpPr txBox="1"/>
            <p:nvPr/>
          </p:nvSpPr>
          <p:spPr>
            <a:xfrm>
              <a:off x="1356042" y="5308513"/>
              <a:ext cx="1590900" cy="7413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50"/>
                <a:buFont typeface="Arial"/>
                <a:buNone/>
              </a:pPr>
              <a:r>
                <a:rPr b="0" i="0" lang="es-ES" sz="105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Elaboración</a:t>
              </a:r>
              <a:endParaRPr/>
            </a:p>
            <a:p>
              <a:pPr indent="0" lvl="0" marL="0" marR="0" rtl="0" algn="ctr">
                <a:lnSpc>
                  <a:spcPct val="40000"/>
                </a:lnSpc>
                <a:spcBef>
                  <a:spcPts val="525"/>
                </a:spcBef>
                <a:spcAft>
                  <a:spcPts val="0"/>
                </a:spcAft>
                <a:buClr>
                  <a:schemeClr val="dk1"/>
                </a:buClr>
                <a:buSzPts val="1050"/>
                <a:buFont typeface="Arial"/>
                <a:buNone/>
              </a:pPr>
              <a:r>
                <a:rPr b="0" i="0" lang="es-ES" sz="105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de la</a:t>
              </a:r>
              <a:endParaRPr/>
            </a:p>
            <a:p>
              <a:pPr indent="0" lvl="0" marL="0" marR="0" rtl="0" algn="ctr">
                <a:lnSpc>
                  <a:spcPct val="50000"/>
                </a:lnSpc>
                <a:spcBef>
                  <a:spcPts val="525"/>
                </a:spcBef>
                <a:spcAft>
                  <a:spcPts val="0"/>
                </a:spcAft>
                <a:buClr>
                  <a:schemeClr val="dk1"/>
                </a:buClr>
                <a:buSzPts val="1050"/>
                <a:buFont typeface="Arial"/>
                <a:buNone/>
              </a:pPr>
              <a:r>
                <a:rPr b="0" i="0" lang="es-ES" sz="105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necesidad</a:t>
              </a:r>
              <a:endPara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4" name="Google Shape;254;p6"/>
            <p:cNvSpPr txBox="1"/>
            <p:nvPr/>
          </p:nvSpPr>
          <p:spPr>
            <a:xfrm>
              <a:off x="2691662" y="5902847"/>
              <a:ext cx="1709349" cy="5502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50"/>
                <a:buFont typeface="Arial"/>
                <a:buNone/>
              </a:pPr>
              <a:r>
                <a:rPr b="0" i="0" lang="es-ES" sz="105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Decisiones</a:t>
              </a:r>
              <a:endParaRPr/>
            </a:p>
            <a:p>
              <a:pPr indent="0" lvl="0" marL="0" marR="0" rtl="0" algn="ctr">
                <a:lnSpc>
                  <a:spcPct val="50000"/>
                </a:lnSpc>
                <a:spcBef>
                  <a:spcPts val="525"/>
                </a:spcBef>
                <a:spcAft>
                  <a:spcPts val="0"/>
                </a:spcAft>
                <a:buClr>
                  <a:schemeClr val="dk1"/>
                </a:buClr>
                <a:buSzPts val="1050"/>
                <a:buFont typeface="Arial"/>
                <a:buNone/>
              </a:pPr>
              <a:r>
                <a:rPr b="0" i="0" lang="es-ES" sz="105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y dilemas</a:t>
              </a:r>
              <a:endPara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5" name="Google Shape;255;p6"/>
            <p:cNvSpPr txBox="1"/>
            <p:nvPr/>
          </p:nvSpPr>
          <p:spPr>
            <a:xfrm>
              <a:off x="5085159" y="5713836"/>
              <a:ext cx="1294775" cy="33601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50"/>
                <a:buFont typeface="Arial"/>
                <a:buNone/>
              </a:pPr>
              <a:r>
                <a:rPr b="0" i="0" lang="es-ES" sz="105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Transferencia</a:t>
              </a:r>
              <a:endPara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6" name="Google Shape;256;p6"/>
            <p:cNvSpPr txBox="1"/>
            <p:nvPr/>
          </p:nvSpPr>
          <p:spPr>
            <a:xfrm>
              <a:off x="7247883" y="5911247"/>
              <a:ext cx="1713432" cy="5502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50"/>
                <a:buFont typeface="Arial"/>
                <a:buNone/>
              </a:pPr>
              <a:r>
                <a:rPr b="0" i="0" lang="es-ES" sz="105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Satisfacción</a:t>
              </a:r>
              <a:endParaRPr/>
            </a:p>
            <a:p>
              <a:pPr indent="0" lvl="0" marL="0" marR="0" rtl="0" algn="ctr">
                <a:lnSpc>
                  <a:spcPct val="50000"/>
                </a:lnSpc>
                <a:spcBef>
                  <a:spcPts val="525"/>
                </a:spcBef>
                <a:spcAft>
                  <a:spcPts val="0"/>
                </a:spcAft>
                <a:buClr>
                  <a:schemeClr val="dk1"/>
                </a:buClr>
                <a:buSzPts val="1050"/>
                <a:buFont typeface="Arial"/>
                <a:buNone/>
              </a:pPr>
              <a:r>
                <a:rPr b="0" i="0" lang="es-ES" sz="105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del cliente</a:t>
              </a:r>
              <a:endPara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7" name="Google Shape;257;p6"/>
            <p:cNvSpPr txBox="1"/>
            <p:nvPr/>
          </p:nvSpPr>
          <p:spPr>
            <a:xfrm>
              <a:off x="6298245" y="5512225"/>
              <a:ext cx="1294775" cy="5082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50"/>
                <a:buFont typeface="Arial"/>
                <a:buNone/>
              </a:pPr>
              <a:r>
                <a:rPr b="0" i="0" lang="es-ES" sz="105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Evaluación</a:t>
              </a:r>
              <a:endParaRPr/>
            </a:p>
            <a:p>
              <a:pPr indent="0" lvl="0" marL="0" marR="0" rtl="0" algn="ctr">
                <a:lnSpc>
                  <a:spcPct val="30000"/>
                </a:lnSpc>
                <a:spcBef>
                  <a:spcPts val="525"/>
                </a:spcBef>
                <a:spcAft>
                  <a:spcPts val="0"/>
                </a:spcAft>
                <a:buClr>
                  <a:schemeClr val="dk1"/>
                </a:buClr>
                <a:buSzPts val="1050"/>
                <a:buFont typeface="Arial"/>
                <a:buNone/>
              </a:pPr>
              <a:r>
                <a:rPr b="0" i="0" lang="es-ES" sz="105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económica</a:t>
              </a:r>
              <a:endPara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8" name="Google Shape;258;p6"/>
            <p:cNvSpPr/>
            <p:nvPr/>
          </p:nvSpPr>
          <p:spPr>
            <a:xfrm>
              <a:off x="8466138" y="4810125"/>
              <a:ext cx="485774" cy="400755"/>
            </a:xfrm>
            <a:prstGeom prst="ellipse">
              <a:avLst/>
            </a:prstGeom>
            <a:solidFill>
              <a:srgbClr val="F5051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800"/>
                <a:buFont typeface="Arial"/>
                <a:buNone/>
              </a:pPr>
              <a:r>
                <a:rPr b="0" i="0" lang="es-ES" sz="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  <a:endParaRPr/>
            </a:p>
          </p:txBody>
        </p:sp>
        <p:sp>
          <p:nvSpPr>
            <p:cNvPr id="259" name="Google Shape;259;p6"/>
            <p:cNvSpPr/>
            <p:nvPr/>
          </p:nvSpPr>
          <p:spPr>
            <a:xfrm>
              <a:off x="6291264" y="557212"/>
              <a:ext cx="485774" cy="400755"/>
            </a:xfrm>
            <a:prstGeom prst="ellipse">
              <a:avLst/>
            </a:prstGeom>
            <a:solidFill>
              <a:srgbClr val="FF33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800"/>
                <a:buFont typeface="Arial"/>
                <a:buNone/>
              </a:pPr>
              <a:r>
                <a:rPr b="0" i="0" lang="es-ES" sz="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/>
            </a:p>
          </p:txBody>
        </p:sp>
        <p:sp>
          <p:nvSpPr>
            <p:cNvPr id="260" name="Google Shape;260;p6"/>
            <p:cNvSpPr txBox="1"/>
            <p:nvPr/>
          </p:nvSpPr>
          <p:spPr>
            <a:xfrm>
              <a:off x="3835312" y="5440821"/>
              <a:ext cx="1407099" cy="5502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50"/>
                <a:buFont typeface="Arial"/>
                <a:buNone/>
              </a:pPr>
              <a:r>
                <a:rPr b="0" i="0" lang="es-ES" sz="105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Construcción de la solución</a:t>
              </a:r>
              <a:endPara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1" name="Google Shape;261;p6"/>
            <p:cNvSpPr/>
            <p:nvPr/>
          </p:nvSpPr>
          <p:spPr>
            <a:xfrm>
              <a:off x="7648575" y="2643182"/>
              <a:ext cx="1285875" cy="357187"/>
            </a:xfrm>
            <a:prstGeom prst="roundRect">
              <a:avLst>
                <a:gd fmla="val 16667" name="adj"/>
              </a:avLst>
            </a:prstGeom>
            <a:solidFill>
              <a:srgbClr val="92D050"/>
            </a:soli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9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Rutas cumplidas</a:t>
              </a:r>
              <a:endParaRPr/>
            </a:p>
          </p:txBody>
        </p:sp>
        <p:sp>
          <p:nvSpPr>
            <p:cNvPr id="262" name="Google Shape;262;p6"/>
            <p:cNvSpPr/>
            <p:nvPr/>
          </p:nvSpPr>
          <p:spPr>
            <a:xfrm>
              <a:off x="3355388" y="1629113"/>
              <a:ext cx="1503083" cy="718239"/>
            </a:xfrm>
            <a:prstGeom prst="roundRect">
              <a:avLst>
                <a:gd fmla="val 16667" name="adj"/>
              </a:avLst>
            </a:prstGeom>
            <a:solidFill>
              <a:srgbClr val="F5F4F4"/>
            </a:solidFill>
            <a:ln cap="flat" cmpd="sng" w="12700">
              <a:solidFill>
                <a:srgbClr val="FAF9F9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Entrenamiento  de los conductores  </a:t>
              </a:r>
              <a:endParaRPr/>
            </a:p>
          </p:txBody>
        </p:sp>
        <p:sp>
          <p:nvSpPr>
            <p:cNvPr id="263" name="Google Shape;263;p6"/>
            <p:cNvSpPr/>
            <p:nvPr/>
          </p:nvSpPr>
          <p:spPr>
            <a:xfrm>
              <a:off x="201706" y="524435"/>
              <a:ext cx="2635250" cy="968189"/>
            </a:xfrm>
            <a:prstGeom prst="roundRect">
              <a:avLst>
                <a:gd fmla="val 16667" name="adj"/>
              </a:avLst>
            </a:prstGeom>
            <a:solidFill>
              <a:srgbClr val="F2F2F2"/>
            </a:solidFill>
            <a:ln>
              <a:noFill/>
            </a:ln>
            <a:effectLst>
              <a:outerShdw blurRad="107950" algn="ctr" dir="5400000" dist="12700">
                <a:srgbClr val="000000"/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800" u="none" cap="none" strike="noStrike">
                  <a:solidFill>
                    <a:srgbClr val="F50516"/>
                  </a:solidFill>
                  <a:latin typeface="Arial"/>
                  <a:ea typeface="Arial"/>
                  <a:cs typeface="Arial"/>
                  <a:sym typeface="Arial"/>
                </a:rPr>
                <a:t>DE </a:t>
              </a:r>
              <a:r>
                <a:rPr b="1" i="0" lang="es-ES" sz="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REQUERIMIENTOS OPERACIONALES Y MANTENIMIENTO, ADMINISTRATIVOS  DEL CLIENTE. 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" name="Google Shape;264;p6"/>
            <p:cNvSpPr/>
            <p:nvPr/>
          </p:nvSpPr>
          <p:spPr>
            <a:xfrm>
              <a:off x="6732238" y="487502"/>
              <a:ext cx="2408957" cy="1044436"/>
            </a:xfrm>
            <a:prstGeom prst="roundRect">
              <a:avLst>
                <a:gd fmla="val 16667" name="adj"/>
              </a:avLst>
            </a:prstGeom>
            <a:solidFill>
              <a:srgbClr val="F2F2F2"/>
            </a:solidFill>
            <a:ln>
              <a:noFill/>
            </a:ln>
            <a:effectLst>
              <a:outerShdw blurRad="107950" algn="ctr" dir="5400000" dist="12700">
                <a:srgbClr val="000000"/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800" u="none" cap="none" strike="noStrike">
                <a:solidFill>
                  <a:srgbClr val="F50516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800" u="none" cap="none" strike="noStrike">
                <a:solidFill>
                  <a:srgbClr val="F50516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800" u="none" cap="none" strike="noStrike">
                  <a:solidFill>
                    <a:srgbClr val="F50516"/>
                  </a:solidFill>
                  <a:latin typeface="Arial"/>
                  <a:ea typeface="Arial"/>
                  <a:cs typeface="Arial"/>
                  <a:sym typeface="Arial"/>
                </a:rPr>
                <a:t>A </a:t>
              </a:r>
              <a:r>
                <a:rPr b="1" i="0" lang="es-ES" sz="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REQUERIMIENTOS DE OPERACIÓN/ LOS TIEMPOS EN EL SERVICIO/ NIVELES DE SERRVICIO. ESQUEMA DE SEGURIDAD/ CERTIFICADOS DE LOS VEHICULOS/ LICENCIAS AL DÍA</a:t>
              </a:r>
              <a:r>
                <a:rPr b="1" i="0" lang="es-ES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.</a:t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" name="Google Shape;265;p6"/>
            <p:cNvSpPr/>
            <p:nvPr/>
          </p:nvSpPr>
          <p:spPr>
            <a:xfrm>
              <a:off x="4779964" y="3119440"/>
              <a:ext cx="2006615" cy="523874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FFDC9B"/>
                </a:gs>
                <a:gs pos="50000">
                  <a:srgbClr val="FFD68D"/>
                </a:gs>
                <a:gs pos="100000">
                  <a:srgbClr val="FFD478"/>
                </a:gs>
              </a:gsLst>
              <a:lin ang="5400000" scaled="0"/>
            </a:gra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9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Desarrollo de operación de transporte </a:t>
              </a:r>
              <a:endParaRPr/>
            </a:p>
          </p:txBody>
        </p:sp>
        <p:sp>
          <p:nvSpPr>
            <p:cNvPr id="266" name="Google Shape;266;p6"/>
            <p:cNvSpPr/>
            <p:nvPr/>
          </p:nvSpPr>
          <p:spPr>
            <a:xfrm>
              <a:off x="7572396" y="4071942"/>
              <a:ext cx="1495425" cy="457013"/>
            </a:xfrm>
            <a:prstGeom prst="roundRect">
              <a:avLst>
                <a:gd fmla="val 16667" name="adj"/>
              </a:avLst>
            </a:prstGeom>
            <a:solidFill>
              <a:srgbClr val="92D050"/>
            </a:soli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9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Clientes  atendidos</a:t>
              </a:r>
              <a:endParaRPr/>
            </a:p>
          </p:txBody>
        </p:sp>
        <p:sp>
          <p:nvSpPr>
            <p:cNvPr id="267" name="Google Shape;267;p6"/>
            <p:cNvSpPr/>
            <p:nvPr/>
          </p:nvSpPr>
          <p:spPr>
            <a:xfrm>
              <a:off x="6643383" y="1849625"/>
              <a:ext cx="1899276" cy="714039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F08B54"/>
                </a:gs>
                <a:gs pos="50000">
                  <a:srgbClr val="F67A26"/>
                </a:gs>
                <a:gs pos="100000">
                  <a:srgbClr val="E36A18"/>
                </a:gs>
              </a:gsLst>
              <a:lin ang="5400000" scaled="0"/>
            </a:gradFill>
            <a:ln>
              <a:noFill/>
            </a:ln>
            <a:effectLst>
              <a:outerShdw blurRad="57150" rotWithShape="0" algn="ctr" dir="5400000" dist="19050">
                <a:srgbClr val="000000">
                  <a:alpha val="62745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Evaluación comportamiento de la operación de acuerdo a contrato</a:t>
              </a:r>
              <a:endParaRPr/>
            </a:p>
          </p:txBody>
        </p:sp>
        <p:sp>
          <p:nvSpPr>
            <p:cNvPr id="268" name="Google Shape;268;p6"/>
            <p:cNvSpPr/>
            <p:nvPr/>
          </p:nvSpPr>
          <p:spPr>
            <a:xfrm>
              <a:off x="6500426" y="4571374"/>
              <a:ext cx="1429563" cy="571231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F08B54"/>
                </a:gs>
                <a:gs pos="50000">
                  <a:srgbClr val="F67A26"/>
                </a:gs>
                <a:gs pos="100000">
                  <a:srgbClr val="E36A18"/>
                </a:gs>
              </a:gsLst>
              <a:lin ang="5400000" scaled="0"/>
            </a:gradFill>
            <a:ln>
              <a:noFill/>
            </a:ln>
            <a:effectLst>
              <a:outerShdw blurRad="57150" rotWithShape="0" algn="ctr" dir="5400000" dist="19050">
                <a:srgbClr val="000000">
                  <a:alpha val="62745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Evaluación de  extra costos  de la operación</a:t>
              </a:r>
              <a:endParaRPr/>
            </a:p>
          </p:txBody>
        </p:sp>
        <p:sp>
          <p:nvSpPr>
            <p:cNvPr id="269" name="Google Shape;269;p6"/>
            <p:cNvSpPr/>
            <p:nvPr/>
          </p:nvSpPr>
          <p:spPr>
            <a:xfrm>
              <a:off x="1708152" y="4071942"/>
              <a:ext cx="3149600" cy="357189"/>
            </a:xfrm>
            <a:prstGeom prst="roundRect">
              <a:avLst>
                <a:gd fmla="val 16667" name="adj"/>
              </a:avLst>
            </a:prstGeom>
            <a:solidFill>
              <a:srgbClr val="D8E2F3"/>
            </a:soli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9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Disponibilidad   de  vehículos.</a:t>
              </a:r>
              <a:endParaRPr/>
            </a:p>
          </p:txBody>
        </p:sp>
        <p:sp>
          <p:nvSpPr>
            <p:cNvPr id="270" name="Google Shape;270;p6"/>
            <p:cNvSpPr/>
            <p:nvPr/>
          </p:nvSpPr>
          <p:spPr>
            <a:xfrm>
              <a:off x="114366" y="-485702"/>
              <a:ext cx="10646158" cy="9364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2000" u="none" cap="none" strike="noStrike">
                  <a:solidFill>
                    <a:schemeClr val="dk1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PROCESO DE  OPERACIONES Y LOGISTICA,SV,TECNOLOGIA   </a:t>
              </a:r>
              <a:endParaRPr/>
            </a:p>
          </p:txBody>
        </p:sp>
        <p:sp>
          <p:nvSpPr>
            <p:cNvPr id="271" name="Google Shape;271;p6"/>
            <p:cNvSpPr/>
            <p:nvPr/>
          </p:nvSpPr>
          <p:spPr>
            <a:xfrm>
              <a:off x="2865253" y="885672"/>
              <a:ext cx="3831228" cy="256214"/>
            </a:xfrm>
            <a:prstGeom prst="rightArrow">
              <a:avLst>
                <a:gd fmla="val 50000" name="adj1"/>
                <a:gd fmla="val 49632" name="adj2"/>
              </a:avLst>
            </a:prstGeom>
            <a:solidFill>
              <a:srgbClr val="7B7B7B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6800" lIns="90000" spcFirstLastPara="1" rIns="90000" wrap="square" tIns="468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72" name="Google Shape;272;p6"/>
            <p:cNvCxnSpPr/>
            <p:nvPr/>
          </p:nvCxnSpPr>
          <p:spPr>
            <a:xfrm rot="10800000">
              <a:off x="1512888" y="1658938"/>
              <a:ext cx="46037" cy="3463925"/>
            </a:xfrm>
            <a:prstGeom prst="straightConnector1">
              <a:avLst/>
            </a:prstGeom>
            <a:noFill/>
            <a:ln cap="flat" cmpd="sng" w="9525">
              <a:solidFill>
                <a:srgbClr val="80808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273" name="Google Shape;273;p6"/>
            <p:cNvSpPr/>
            <p:nvPr/>
          </p:nvSpPr>
          <p:spPr>
            <a:xfrm>
              <a:off x="5072058" y="1571613"/>
              <a:ext cx="1476659" cy="806076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FFDC9B"/>
                </a:gs>
                <a:gs pos="50000">
                  <a:srgbClr val="FFD68D"/>
                </a:gs>
                <a:gs pos="100000">
                  <a:srgbClr val="FFD478"/>
                </a:gs>
              </a:gsLst>
              <a:lin ang="5400000" scaled="0"/>
            </a:gra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Definición programación de salida del vehículo</a:t>
              </a:r>
              <a:endParaRPr/>
            </a:p>
          </p:txBody>
        </p:sp>
        <p:sp>
          <p:nvSpPr>
            <p:cNvPr id="274" name="Google Shape;274;p6"/>
            <p:cNvSpPr/>
            <p:nvPr/>
          </p:nvSpPr>
          <p:spPr>
            <a:xfrm>
              <a:off x="378012" y="1630083"/>
              <a:ext cx="2351088" cy="439738"/>
            </a:xfrm>
            <a:prstGeom prst="roundRect">
              <a:avLst>
                <a:gd fmla="val 16667" name="adj"/>
              </a:avLst>
            </a:prstGeom>
            <a:solidFill>
              <a:srgbClr val="D8E2F3"/>
            </a:soli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Requerimiento Comercial. </a:t>
              </a:r>
              <a:endParaRPr/>
            </a:p>
          </p:txBody>
        </p:sp>
        <p:sp>
          <p:nvSpPr>
            <p:cNvPr id="275" name="Google Shape;275;p6"/>
            <p:cNvSpPr/>
            <p:nvPr/>
          </p:nvSpPr>
          <p:spPr>
            <a:xfrm>
              <a:off x="3929058" y="2500306"/>
              <a:ext cx="1143000" cy="571500"/>
            </a:xfrm>
            <a:prstGeom prst="roundRect">
              <a:avLst>
                <a:gd fmla="val 16667" name="adj"/>
              </a:avLst>
            </a:prstGeom>
            <a:solidFill>
              <a:srgbClr val="F5F4F4"/>
            </a:soli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Preparación de las ruta </a:t>
              </a:r>
              <a:endParaRPr/>
            </a:p>
          </p:txBody>
        </p:sp>
        <p:sp>
          <p:nvSpPr>
            <p:cNvPr id="276" name="Google Shape;276;p6"/>
            <p:cNvSpPr/>
            <p:nvPr/>
          </p:nvSpPr>
          <p:spPr>
            <a:xfrm>
              <a:off x="355039" y="2279837"/>
              <a:ext cx="2351088" cy="439738"/>
            </a:xfrm>
            <a:prstGeom prst="roundRect">
              <a:avLst>
                <a:gd fmla="val 16667" name="adj"/>
              </a:avLst>
            </a:prstGeom>
            <a:solidFill>
              <a:srgbClr val="D8E2F3"/>
            </a:soli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9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Requerimientos operacionales del cliente    </a:t>
              </a:r>
              <a:endParaRPr/>
            </a:p>
          </p:txBody>
        </p:sp>
        <p:sp>
          <p:nvSpPr>
            <p:cNvPr id="277" name="Google Shape;277;p6"/>
            <p:cNvSpPr/>
            <p:nvPr/>
          </p:nvSpPr>
          <p:spPr>
            <a:xfrm>
              <a:off x="0" y="212725"/>
              <a:ext cx="485774" cy="400755"/>
            </a:xfrm>
            <a:prstGeom prst="ellipse">
              <a:avLst/>
            </a:prstGeom>
            <a:solidFill>
              <a:srgbClr val="FF33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800"/>
                <a:buFont typeface="Arial"/>
                <a:buNone/>
              </a:pPr>
              <a:r>
                <a:rPr b="1" i="0" lang="es-ES" sz="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  <p:sp>
          <p:nvSpPr>
            <p:cNvPr id="278" name="Google Shape;278;p6"/>
            <p:cNvSpPr/>
            <p:nvPr/>
          </p:nvSpPr>
          <p:spPr>
            <a:xfrm>
              <a:off x="2850774" y="4572008"/>
              <a:ext cx="1578349" cy="548523"/>
            </a:xfrm>
            <a:prstGeom prst="roundRect">
              <a:avLst>
                <a:gd fmla="val 16667" name="adj"/>
              </a:avLst>
            </a:prstGeom>
            <a:solidFill>
              <a:srgbClr val="D8E2F3"/>
            </a:soli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Comité de gestión de transportes , gestión de las rutas. </a:t>
              </a:r>
              <a:endParaRPr/>
            </a:p>
          </p:txBody>
        </p:sp>
        <p:sp>
          <p:nvSpPr>
            <p:cNvPr id="279" name="Google Shape;279;p6"/>
            <p:cNvSpPr/>
            <p:nvPr/>
          </p:nvSpPr>
          <p:spPr>
            <a:xfrm>
              <a:off x="346075" y="4395508"/>
              <a:ext cx="1254125" cy="439738"/>
            </a:xfrm>
            <a:prstGeom prst="roundRect">
              <a:avLst>
                <a:gd fmla="val 16667" name="adj"/>
              </a:avLst>
            </a:prstGeom>
            <a:solidFill>
              <a:srgbClr val="D8E2F3"/>
            </a:soli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Informes de estadística </a:t>
              </a:r>
              <a:endParaRPr/>
            </a:p>
          </p:txBody>
        </p:sp>
        <p:sp>
          <p:nvSpPr>
            <p:cNvPr id="280" name="Google Shape;280;p6"/>
            <p:cNvSpPr/>
            <p:nvPr/>
          </p:nvSpPr>
          <p:spPr>
            <a:xfrm>
              <a:off x="1977646" y="2766956"/>
              <a:ext cx="1945758" cy="500062"/>
            </a:xfrm>
            <a:prstGeom prst="roundRect">
              <a:avLst>
                <a:gd fmla="val 16667" name="adj"/>
              </a:avLst>
            </a:prstGeom>
            <a:solidFill>
              <a:srgbClr val="D8E2F3"/>
            </a:soli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Programación de Rutas. </a:t>
              </a:r>
              <a:endParaRPr/>
            </a:p>
          </p:txBody>
        </p:sp>
        <p:sp>
          <p:nvSpPr>
            <p:cNvPr id="281" name="Google Shape;281;p6"/>
            <p:cNvSpPr/>
            <p:nvPr/>
          </p:nvSpPr>
          <p:spPr>
            <a:xfrm>
              <a:off x="5144384" y="3857335"/>
              <a:ext cx="1641955" cy="562831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F08B54"/>
                </a:gs>
                <a:gs pos="50000">
                  <a:srgbClr val="F67A26"/>
                </a:gs>
                <a:gs pos="100000">
                  <a:srgbClr val="E36A18"/>
                </a:gs>
              </a:gsLst>
              <a:lin ang="5400000" scaled="0"/>
            </a:gradFill>
            <a:ln>
              <a:noFill/>
            </a:ln>
            <a:effectLst>
              <a:outerShdw blurRad="57150" rotWithShape="0" algn="ctr" dir="5400000" dist="19050">
                <a:srgbClr val="000000">
                  <a:alpha val="62745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Seguimiento a la ruta.</a:t>
              </a:r>
              <a:endParaRPr/>
            </a:p>
          </p:txBody>
        </p:sp>
        <p:sp>
          <p:nvSpPr>
            <p:cNvPr id="282" name="Google Shape;282;p6"/>
            <p:cNvSpPr/>
            <p:nvPr/>
          </p:nvSpPr>
          <p:spPr>
            <a:xfrm>
              <a:off x="428596" y="3071810"/>
              <a:ext cx="1454429" cy="331973"/>
            </a:xfrm>
            <a:prstGeom prst="roundRect">
              <a:avLst>
                <a:gd fmla="val 16667" name="adj"/>
              </a:avLst>
            </a:prstGeom>
            <a:solidFill>
              <a:srgbClr val="D5DBE5"/>
            </a:solidFill>
            <a:ln cap="flat" cmpd="sng" w="9525">
              <a:solidFill>
                <a:srgbClr val="EFFD67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Informe del modulo de vehículos </a:t>
              </a:r>
              <a:endParaRPr/>
            </a:p>
          </p:txBody>
        </p:sp>
        <p:sp>
          <p:nvSpPr>
            <p:cNvPr id="283" name="Google Shape;283;p6"/>
            <p:cNvSpPr/>
            <p:nvPr/>
          </p:nvSpPr>
          <p:spPr>
            <a:xfrm>
              <a:off x="2051050" y="3458234"/>
              <a:ext cx="2520950" cy="399395"/>
            </a:xfrm>
            <a:prstGeom prst="roundRect">
              <a:avLst>
                <a:gd fmla="val 16667" name="adj"/>
              </a:avLst>
            </a:prstGeom>
            <a:solidFill>
              <a:srgbClr val="D8E2F3"/>
            </a:soli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Programación del mantenimiento</a:t>
              </a:r>
              <a:endParaRPr/>
            </a:p>
          </p:txBody>
        </p:sp>
        <p:sp>
          <p:nvSpPr>
            <p:cNvPr id="284" name="Google Shape;284;p6"/>
            <p:cNvSpPr/>
            <p:nvPr/>
          </p:nvSpPr>
          <p:spPr>
            <a:xfrm>
              <a:off x="5143504" y="2568897"/>
              <a:ext cx="2071702" cy="500063"/>
            </a:xfrm>
            <a:prstGeom prst="roundRect">
              <a:avLst>
                <a:gd fmla="val 16667" name="adj"/>
              </a:avLst>
            </a:prstGeom>
            <a:solidFill>
              <a:srgbClr val="B3C6E7"/>
            </a:soli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Mantenimiento documentación  de los vehículos.</a:t>
              </a:r>
              <a:endParaRPr/>
            </a:p>
          </p:txBody>
        </p:sp>
        <p:sp>
          <p:nvSpPr>
            <p:cNvPr id="285" name="Google Shape;285;p6"/>
            <p:cNvSpPr/>
            <p:nvPr/>
          </p:nvSpPr>
          <p:spPr>
            <a:xfrm>
              <a:off x="7215206" y="3071810"/>
              <a:ext cx="1746233" cy="500066"/>
            </a:xfrm>
            <a:prstGeom prst="roundRect">
              <a:avLst>
                <a:gd fmla="val 16667" name="adj"/>
              </a:avLst>
            </a:prstGeom>
            <a:solidFill>
              <a:srgbClr val="92D050"/>
            </a:soli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Vehículos cumpliendo requisitos legales</a:t>
              </a:r>
              <a:endParaRPr/>
            </a:p>
          </p:txBody>
        </p:sp>
        <p:sp>
          <p:nvSpPr>
            <p:cNvPr id="286" name="Google Shape;286;p6"/>
            <p:cNvSpPr/>
            <p:nvPr/>
          </p:nvSpPr>
          <p:spPr>
            <a:xfrm>
              <a:off x="4643438" y="4643446"/>
              <a:ext cx="1714512" cy="333375"/>
            </a:xfrm>
            <a:prstGeom prst="roundRect">
              <a:avLst>
                <a:gd fmla="val 16667" name="adj"/>
              </a:avLst>
            </a:prstGeom>
            <a:solidFill>
              <a:srgbClr val="FAF9F9"/>
            </a:soli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Informe   de revisiones tecno mecánicas </a:t>
              </a:r>
              <a:endParaRPr/>
            </a:p>
          </p:txBody>
        </p:sp>
        <p:sp>
          <p:nvSpPr>
            <p:cNvPr id="287" name="Google Shape;287;p6"/>
            <p:cNvSpPr/>
            <p:nvPr/>
          </p:nvSpPr>
          <p:spPr>
            <a:xfrm>
              <a:off x="7429521" y="3643314"/>
              <a:ext cx="1504930" cy="357187"/>
            </a:xfrm>
            <a:prstGeom prst="roundRect">
              <a:avLst>
                <a:gd fmla="val 16667" name="adj"/>
              </a:avLst>
            </a:prstGeom>
            <a:solidFill>
              <a:srgbClr val="92D050"/>
            </a:solidFill>
            <a:ln>
              <a:noFill/>
            </a:ln>
            <a:effectLst>
              <a:outerShdw blurRad="149987" algn="ctr" dir="8460000" dist="25019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VEHÍCULOS DISPONIBLES</a:t>
              </a:r>
              <a:endParaRPr/>
            </a:p>
          </p:txBody>
        </p:sp>
      </p:grpSp>
      <p:sp>
        <p:nvSpPr>
          <p:cNvPr id="288" name="Google Shape;288;p6"/>
          <p:cNvSpPr/>
          <p:nvPr/>
        </p:nvSpPr>
        <p:spPr>
          <a:xfrm>
            <a:off x="0" y="1919288"/>
            <a:ext cx="1168400" cy="531812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Gestión de la relación con el cliente</a:t>
            </a:r>
            <a:endParaRPr b="1" i="0" sz="10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9" name="Google Shape;289;p6"/>
          <p:cNvSpPr/>
          <p:nvPr/>
        </p:nvSpPr>
        <p:spPr>
          <a:xfrm>
            <a:off x="3175" y="2817813"/>
            <a:ext cx="1125538" cy="531812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Cliente</a:t>
            </a:r>
            <a:r>
              <a:rPr b="1" i="0" lang="es-E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endParaRPr/>
          </a:p>
        </p:txBody>
      </p:sp>
      <p:sp>
        <p:nvSpPr>
          <p:cNvPr id="290" name="Google Shape;290;p6"/>
          <p:cNvSpPr/>
          <p:nvPr/>
        </p:nvSpPr>
        <p:spPr>
          <a:xfrm>
            <a:off x="-7938" y="3603625"/>
            <a:ext cx="1176338" cy="531813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Sistema integrado de  gestión</a:t>
            </a:r>
            <a:endParaRPr/>
          </a:p>
        </p:txBody>
      </p:sp>
      <p:sp>
        <p:nvSpPr>
          <p:cNvPr id="291" name="Google Shape;291;p6"/>
          <p:cNvSpPr/>
          <p:nvPr/>
        </p:nvSpPr>
        <p:spPr>
          <a:xfrm>
            <a:off x="8128000" y="1987550"/>
            <a:ext cx="908050" cy="531813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Gestión de la relación con el cliente</a:t>
            </a:r>
            <a:endParaRPr b="1" i="0" sz="10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p6"/>
          <p:cNvSpPr/>
          <p:nvPr/>
        </p:nvSpPr>
        <p:spPr>
          <a:xfrm>
            <a:off x="8131175" y="2778125"/>
            <a:ext cx="904875" cy="531813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Cliente</a:t>
            </a:r>
            <a:r>
              <a:rPr b="1" i="0" lang="es-E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endParaRPr/>
          </a:p>
        </p:txBody>
      </p:sp>
      <p:sp>
        <p:nvSpPr>
          <p:cNvPr id="293" name="Google Shape;293;p6"/>
          <p:cNvSpPr/>
          <p:nvPr/>
        </p:nvSpPr>
        <p:spPr>
          <a:xfrm>
            <a:off x="8196263" y="3578225"/>
            <a:ext cx="915987" cy="531813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Gestión humana</a:t>
            </a:r>
            <a:endParaRPr/>
          </a:p>
        </p:txBody>
      </p:sp>
      <p:sp>
        <p:nvSpPr>
          <p:cNvPr id="294" name="Google Shape;294;p6"/>
          <p:cNvSpPr/>
          <p:nvPr/>
        </p:nvSpPr>
        <p:spPr>
          <a:xfrm>
            <a:off x="8101013" y="4283075"/>
            <a:ext cx="914400" cy="531813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Gestión SIG</a:t>
            </a:r>
            <a:endParaRPr/>
          </a:p>
        </p:txBody>
      </p:sp>
      <p:sp>
        <p:nvSpPr>
          <p:cNvPr id="295" name="Google Shape;295;p6"/>
          <p:cNvSpPr txBox="1"/>
          <p:nvPr/>
        </p:nvSpPr>
        <p:spPr>
          <a:xfrm>
            <a:off x="-26988" y="6597650"/>
            <a:ext cx="9144001" cy="2301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52062"/>
              </a:buClr>
              <a:buSzPts val="900"/>
              <a:buFont typeface="Arial"/>
              <a:buNone/>
            </a:pPr>
            <a:r>
              <a:rPr b="1" i="0" lang="es-ES" sz="900" u="none" cap="none" strike="noStrike">
                <a:solidFill>
                  <a:srgbClr val="152062"/>
                </a:solidFill>
                <a:latin typeface="Calibri"/>
                <a:ea typeface="Calibri"/>
                <a:cs typeface="Calibri"/>
                <a:sym typeface="Calibri"/>
              </a:rPr>
              <a:t>Revisión 2 ,  JUNIO 2023</a:t>
            </a:r>
            <a:endParaRPr/>
          </a:p>
        </p:txBody>
      </p:sp>
      <p:pic>
        <p:nvPicPr>
          <p:cNvPr id="296" name="Google Shape;296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8841" y="6110612"/>
            <a:ext cx="1132430" cy="7238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7"/>
          <p:cNvSpPr txBox="1"/>
          <p:nvPr/>
        </p:nvSpPr>
        <p:spPr>
          <a:xfrm>
            <a:off x="0" y="260350"/>
            <a:ext cx="9144000" cy="338138"/>
          </a:xfrm>
          <a:prstGeom prst="rect">
            <a:avLst/>
          </a:prstGeom>
          <a:solidFill>
            <a:srgbClr val="8296B0"/>
          </a:soli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DOCUMENTOS RELACIONADOS</a:t>
            </a:r>
            <a:endParaRPr/>
          </a:p>
        </p:txBody>
      </p:sp>
      <p:graphicFrame>
        <p:nvGraphicFramePr>
          <p:cNvPr id="302" name="Google Shape;302;p7"/>
          <p:cNvGraphicFramePr/>
          <p:nvPr/>
        </p:nvGraphicFramePr>
        <p:xfrm>
          <a:off x="0" y="107156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{DF0BB847-C090-4A2B-9FF1-EE0CF5C4D4B7}</a:tableStyleId>
              </a:tblPr>
              <a:tblGrid>
                <a:gridCol w="4572000"/>
                <a:gridCol w="4572000"/>
              </a:tblGrid>
              <a:tr h="379925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/>
                        <a:t>RECURSOS</a:t>
                      </a:r>
                      <a:endParaRPr sz="1800">
                        <a:solidFill>
                          <a:srgbClr val="757070"/>
                        </a:solidFill>
                      </a:endParaRPr>
                    </a:p>
                  </a:txBody>
                  <a:tcPr marT="45675" marB="45675" marR="91450" marL="91450">
                    <a:solidFill>
                      <a:srgbClr val="8296B0"/>
                    </a:solidFill>
                  </a:tcPr>
                </a:tc>
                <a:tc hMerge="1"/>
              </a:tr>
              <a:tr h="3799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800"/>
                        <a:t>HUMANOS</a:t>
                      </a:r>
                      <a:endParaRPr/>
                    </a:p>
                  </a:txBody>
                  <a:tcPr marT="45675" marB="4567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800"/>
                        <a:t>FISICOS</a:t>
                      </a:r>
                      <a:endParaRPr/>
                    </a:p>
                  </a:txBody>
                  <a:tcPr marT="45675" marB="45675" marR="91450" marL="91450"/>
                </a:tc>
              </a:tr>
              <a:tr h="5180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400"/>
                        <a:t>Gerente de operaciones y  Gerente General</a:t>
                      </a:r>
                      <a:endParaRPr sz="1400"/>
                    </a:p>
                  </a:txBody>
                  <a:tcPr marT="45675" marB="4567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400"/>
                        <a:t>Oficinas,</a:t>
                      </a:r>
                      <a:r>
                        <a:rPr lang="es-ES" sz="1400"/>
                        <a:t> computadores, celulares, Telefax, Hardware, Software, Vehículos </a:t>
                      </a:r>
                      <a:endParaRPr sz="1400"/>
                    </a:p>
                  </a:txBody>
                  <a:tcPr marT="45675" marB="45675" marR="91450" marL="91450"/>
                </a:tc>
              </a:tr>
            </a:tbl>
          </a:graphicData>
        </a:graphic>
      </p:graphicFrame>
      <p:sp>
        <p:nvSpPr>
          <p:cNvPr id="303" name="Google Shape;303;p7"/>
          <p:cNvSpPr txBox="1"/>
          <p:nvPr/>
        </p:nvSpPr>
        <p:spPr>
          <a:xfrm>
            <a:off x="0" y="2443163"/>
            <a:ext cx="9144000" cy="338137"/>
          </a:xfrm>
          <a:prstGeom prst="rect">
            <a:avLst/>
          </a:prstGeom>
          <a:solidFill>
            <a:srgbClr val="8296B0"/>
          </a:soli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CONTROLES DE SALIDAS</a:t>
            </a:r>
            <a:endParaRPr/>
          </a:p>
        </p:txBody>
      </p:sp>
      <p:graphicFrame>
        <p:nvGraphicFramePr>
          <p:cNvPr id="304" name="Google Shape;304;p7"/>
          <p:cNvGraphicFramePr/>
          <p:nvPr/>
        </p:nvGraphicFramePr>
        <p:xfrm>
          <a:off x="0" y="2803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{D3C83EAA-6D59-4849-8FCB-909AAD61CC7C}</a:tableStyleId>
              </a:tblPr>
              <a:tblGrid>
                <a:gridCol w="2286000"/>
                <a:gridCol w="2286000"/>
                <a:gridCol w="2286000"/>
                <a:gridCol w="2286000"/>
              </a:tblGrid>
              <a:tr h="3016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00"/>
                        <a:buFont typeface="Calibri"/>
                        <a:buNone/>
                      </a:pPr>
                      <a:r>
                        <a:rPr b="1" i="0" lang="es-ES" sz="12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CONTROL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497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00"/>
                        <a:buFont typeface="Calibri"/>
                        <a:buNone/>
                      </a:pPr>
                      <a:r>
                        <a:rPr b="1" i="0" lang="es-ES" sz="12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RESPONSABLE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497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00"/>
                        <a:buFont typeface="Calibri"/>
                        <a:buNone/>
                      </a:pPr>
                      <a:r>
                        <a:rPr b="1" i="0" lang="es-ES" sz="12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FRECUENCIA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497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00"/>
                        <a:buFont typeface="Calibri"/>
                        <a:buNone/>
                      </a:pPr>
                      <a:r>
                        <a:rPr b="1" i="0" lang="es-ES" sz="12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REGISTRO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497B0"/>
                    </a:solidFill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s-E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Control  de  Vehículos 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5EA"/>
                    </a:solidFill>
                  </a:tcPr>
                </a:tc>
                <a:tc row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s-E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Gerente de operaciones y  administrativo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s-E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Mensual 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5EA"/>
                    </a:solidFill>
                  </a:tcPr>
                </a:tc>
                <a:tc row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s-E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Modulo  de gestión de transporte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5EA"/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s-E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Informe de Gestión de riesgo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BF5"/>
                    </a:solidFil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s-E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Mensual 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BF5"/>
                    </a:solidFill>
                  </a:tcPr>
                </a:tc>
                <a:tc vMerge="1"/>
              </a:tr>
              <a:tr h="457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s-E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Revisión  Pre -Operacional 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5EA"/>
                    </a:solidFil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s-E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Diario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5EA"/>
                    </a:solidFill>
                  </a:tcPr>
                </a:tc>
                <a:tc vMerge="1"/>
              </a:tr>
              <a:tr h="457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s-E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Informe de vencimientos y mantenimientos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BF5"/>
                    </a:solidFil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s-E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Mensual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BF5"/>
                    </a:solidFill>
                  </a:tcPr>
                </a:tc>
                <a:tc vMerge="1"/>
              </a:tr>
            </a:tbl>
          </a:graphicData>
        </a:graphic>
      </p:graphicFrame>
      <p:graphicFrame>
        <p:nvGraphicFramePr>
          <p:cNvPr id="305" name="Google Shape;305;p7"/>
          <p:cNvGraphicFramePr/>
          <p:nvPr/>
        </p:nvGraphicFramePr>
        <p:xfrm>
          <a:off x="0" y="514032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{DF0BB847-C090-4A2B-9FF1-EE0CF5C4D4B7}</a:tableStyleId>
              </a:tblPr>
              <a:tblGrid>
                <a:gridCol w="9144000"/>
              </a:tblGrid>
              <a:tr h="3291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400"/>
                        <a:t>INVOLUCRADOS EN EL PROCESO</a:t>
                      </a:r>
                      <a:endParaRPr sz="1400">
                        <a:solidFill>
                          <a:srgbClr val="757070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8296B0"/>
                    </a:solidFill>
                  </a:tcPr>
                </a:tc>
              </a:tr>
              <a:tr h="3709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/>
                        <a:t>Gerencia General,</a:t>
                      </a:r>
                      <a:r>
                        <a:rPr lang="es-ES" sz="1200"/>
                        <a:t> Coordinador de Operaciones ,Coordinador  de ruta  Conductores,</a:t>
                      </a:r>
                      <a:endParaRPr sz="12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306" name="Google Shape;306;p7"/>
          <p:cNvSpPr txBox="1"/>
          <p:nvPr/>
        </p:nvSpPr>
        <p:spPr>
          <a:xfrm>
            <a:off x="0" y="674688"/>
            <a:ext cx="10044113" cy="276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52062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rgbClr val="152062"/>
                </a:solidFill>
                <a:latin typeface="Arial"/>
                <a:ea typeface="Arial"/>
                <a:cs typeface="Arial"/>
                <a:sym typeface="Arial"/>
              </a:rPr>
              <a:t>https://sistemaskoios.com/sistemaskoios/gestion/documentosconsulta.php</a:t>
            </a:r>
            <a:endParaRPr b="0" i="0" sz="1200" u="none" cap="none" strike="noStrike">
              <a:solidFill>
                <a:srgbClr val="15206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7" name="Google Shape;307;p7"/>
          <p:cNvSpPr txBox="1"/>
          <p:nvPr/>
        </p:nvSpPr>
        <p:spPr>
          <a:xfrm>
            <a:off x="-26988" y="6597650"/>
            <a:ext cx="9144001" cy="2301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52062"/>
              </a:buClr>
              <a:buSzPts val="900"/>
              <a:buFont typeface="Arial"/>
              <a:buNone/>
            </a:pPr>
            <a:r>
              <a:rPr b="1" i="0" lang="es-ES" sz="900" u="none" cap="none" strike="noStrike">
                <a:solidFill>
                  <a:srgbClr val="152062"/>
                </a:solidFill>
                <a:latin typeface="Calibri"/>
                <a:ea typeface="Calibri"/>
                <a:cs typeface="Calibri"/>
                <a:sym typeface="Calibri"/>
              </a:rPr>
              <a:t>Revisión 2 ,  JUNIO 2023</a:t>
            </a:r>
            <a:endParaRPr/>
          </a:p>
        </p:txBody>
      </p:sp>
      <p:pic>
        <p:nvPicPr>
          <p:cNvPr id="308" name="Google Shape;308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7504" y="6013254"/>
            <a:ext cx="1132430" cy="7238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8"/>
          <p:cNvSpPr txBox="1"/>
          <p:nvPr/>
        </p:nvSpPr>
        <p:spPr>
          <a:xfrm>
            <a:off x="1673225" y="5114925"/>
            <a:ext cx="2106613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0" i="0" lang="es-E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Elaboración de la</a:t>
            </a:r>
            <a:endParaRPr/>
          </a:p>
          <a:p>
            <a:pPr indent="0" lvl="0" marL="0" marR="0" rtl="0" algn="ctr">
              <a:lnSpc>
                <a:spcPct val="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0" i="0" lang="es-E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necesidad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4" name="Google Shape;314;p8"/>
          <p:cNvSpPr txBox="1"/>
          <p:nvPr/>
        </p:nvSpPr>
        <p:spPr>
          <a:xfrm>
            <a:off x="7094538" y="5346700"/>
            <a:ext cx="1295400" cy="415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0" i="0" lang="es-E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Satisfacción</a:t>
            </a:r>
            <a:endParaRPr/>
          </a:p>
          <a:p>
            <a:pPr indent="0" lvl="0" marL="0" marR="0" rtl="0" algn="ctr">
              <a:lnSpc>
                <a:spcPct val="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0" i="0" lang="es-E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del cliente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5" name="Google Shape;315;p8"/>
          <p:cNvSpPr/>
          <p:nvPr/>
        </p:nvSpPr>
        <p:spPr>
          <a:xfrm>
            <a:off x="88900" y="5727700"/>
            <a:ext cx="8659813" cy="411163"/>
          </a:xfrm>
          <a:prstGeom prst="rightArrow">
            <a:avLst>
              <a:gd fmla="val 50000" name="adj1"/>
              <a:gd fmla="val 50119" name="adj2"/>
            </a:avLst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6" name="Google Shape;316;p8"/>
          <p:cNvSpPr txBox="1"/>
          <p:nvPr/>
        </p:nvSpPr>
        <p:spPr>
          <a:xfrm>
            <a:off x="2506663" y="5791200"/>
            <a:ext cx="3568700" cy="276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b="1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MEJORAMIENTO CONTINUO DEL SIG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7" name="Google Shape;317;p8"/>
          <p:cNvSpPr txBox="1"/>
          <p:nvPr/>
        </p:nvSpPr>
        <p:spPr>
          <a:xfrm>
            <a:off x="3868738" y="5316538"/>
            <a:ext cx="1406525" cy="415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0" i="0" lang="es-E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Organización de la logística del servicio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18" name="Google Shape;318;p8"/>
          <p:cNvGrpSpPr/>
          <p:nvPr/>
        </p:nvGrpSpPr>
        <p:grpSpPr>
          <a:xfrm>
            <a:off x="1168400" y="373063"/>
            <a:ext cx="7072312" cy="5051425"/>
            <a:chOff x="0" y="-396583"/>
            <a:chExt cx="9131300" cy="6496513"/>
          </a:xfrm>
        </p:grpSpPr>
        <p:sp>
          <p:nvSpPr>
            <p:cNvPr id="319" name="Google Shape;319;p8"/>
            <p:cNvSpPr/>
            <p:nvPr/>
          </p:nvSpPr>
          <p:spPr>
            <a:xfrm>
              <a:off x="0" y="1022359"/>
              <a:ext cx="8403666" cy="4652909"/>
            </a:xfrm>
            <a:prstGeom prst="rightArrow">
              <a:avLst>
                <a:gd fmla="val 81870" name="adj1"/>
                <a:gd fmla="val 35911" name="adj2"/>
              </a:avLst>
            </a:prstGeom>
            <a:solidFill>
              <a:srgbClr val="AEABAB"/>
            </a:solidFill>
            <a:ln cap="flat" cmpd="sng" w="9525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320" name="Google Shape;320;p8"/>
            <p:cNvCxnSpPr/>
            <p:nvPr/>
          </p:nvCxnSpPr>
          <p:spPr>
            <a:xfrm rot="10800000">
              <a:off x="6411913" y="1506538"/>
              <a:ext cx="46037" cy="3670300"/>
            </a:xfrm>
            <a:prstGeom prst="straightConnector1">
              <a:avLst/>
            </a:prstGeom>
            <a:noFill/>
            <a:ln cap="flat" cmpd="sng" w="9525">
              <a:solidFill>
                <a:srgbClr val="80808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1" name="Google Shape;321;p8"/>
            <p:cNvCxnSpPr/>
            <p:nvPr/>
          </p:nvCxnSpPr>
          <p:spPr>
            <a:xfrm flipH="1" rot="10800000">
              <a:off x="2571750" y="1492250"/>
              <a:ext cx="44450" cy="3671888"/>
            </a:xfrm>
            <a:prstGeom prst="straightConnector1">
              <a:avLst/>
            </a:prstGeom>
            <a:noFill/>
            <a:ln cap="flat" cmpd="sng" w="9525">
              <a:solidFill>
                <a:srgbClr val="80808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322" name="Google Shape;322;p8"/>
            <p:cNvSpPr txBox="1"/>
            <p:nvPr/>
          </p:nvSpPr>
          <p:spPr>
            <a:xfrm>
              <a:off x="288925" y="5267325"/>
              <a:ext cx="1143000" cy="4720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b="0" i="0" lang="es-ES" sz="1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Sistema de</a:t>
              </a:r>
              <a:endParaRPr/>
            </a:p>
            <a:p>
              <a:pPr indent="0" lvl="0" marL="0" marR="0" rtl="0" algn="ctr">
                <a:lnSpc>
                  <a:spcPct val="20000"/>
                </a:lnSpc>
                <a:spcBef>
                  <a:spcPts val="50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b="0" i="0" lang="es-ES" sz="1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necesidades</a:t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3" name="Google Shape;323;p8"/>
            <p:cNvSpPr txBox="1"/>
            <p:nvPr/>
          </p:nvSpPr>
          <p:spPr>
            <a:xfrm>
              <a:off x="2759075" y="5294313"/>
              <a:ext cx="1066800" cy="53444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b="0" i="0" lang="es-ES" sz="1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Decisiones</a:t>
              </a:r>
              <a:endParaRPr/>
            </a:p>
            <a:p>
              <a:pPr indent="0" lvl="0" marL="0" marR="0" rtl="0" algn="ctr">
                <a:lnSpc>
                  <a:spcPct val="50000"/>
                </a:lnSpc>
                <a:spcBef>
                  <a:spcPts val="50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b="0" i="0" lang="es-ES" sz="1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 dilemas</a:t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4" name="Google Shape;324;p8"/>
            <p:cNvSpPr txBox="1"/>
            <p:nvPr/>
          </p:nvSpPr>
          <p:spPr>
            <a:xfrm>
              <a:off x="5085242" y="5675268"/>
              <a:ext cx="1295394" cy="33687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50"/>
                <a:buFont typeface="Arial"/>
                <a:buNone/>
              </a:pPr>
              <a:r>
                <a:rPr b="0" i="0" lang="es-ES" sz="105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Transferencia</a:t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5" name="Google Shape;325;p8"/>
            <p:cNvSpPr txBox="1"/>
            <p:nvPr/>
          </p:nvSpPr>
          <p:spPr>
            <a:xfrm>
              <a:off x="6116638" y="5607049"/>
              <a:ext cx="1295400" cy="4928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b="0" i="0" lang="es-ES" sz="1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Evaluación</a:t>
              </a:r>
              <a:endParaRPr/>
            </a:p>
            <a:p>
              <a:pPr indent="0" lvl="0" marL="0" marR="0" rtl="0" algn="ctr">
                <a:lnSpc>
                  <a:spcPct val="30000"/>
                </a:lnSpc>
                <a:spcBef>
                  <a:spcPts val="50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b="0" i="0" lang="es-ES" sz="1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económica</a:t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6" name="Google Shape;326;p8"/>
            <p:cNvSpPr/>
            <p:nvPr/>
          </p:nvSpPr>
          <p:spPr>
            <a:xfrm>
              <a:off x="8456613" y="5589588"/>
              <a:ext cx="485775" cy="389686"/>
            </a:xfrm>
            <a:prstGeom prst="ellipse">
              <a:avLst/>
            </a:prstGeom>
            <a:solidFill>
              <a:srgbClr val="F5051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800"/>
                <a:buFont typeface="Arial"/>
                <a:buNone/>
              </a:pPr>
              <a:r>
                <a:rPr b="0" i="0" lang="es-ES" sz="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  <a:endParaRPr/>
            </a:p>
          </p:txBody>
        </p:sp>
        <p:sp>
          <p:nvSpPr>
            <p:cNvPr id="327" name="Google Shape;327;p8"/>
            <p:cNvSpPr/>
            <p:nvPr/>
          </p:nvSpPr>
          <p:spPr>
            <a:xfrm>
              <a:off x="6521449" y="-694"/>
              <a:ext cx="485775" cy="389686"/>
            </a:xfrm>
            <a:prstGeom prst="ellipse">
              <a:avLst/>
            </a:prstGeom>
            <a:solidFill>
              <a:srgbClr val="FF33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800"/>
                <a:buFont typeface="Arial"/>
                <a:buNone/>
              </a:pPr>
              <a:r>
                <a:rPr b="0" i="0" lang="es-ES" sz="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/>
            </a:p>
          </p:txBody>
        </p:sp>
        <p:sp>
          <p:nvSpPr>
            <p:cNvPr id="328" name="Google Shape;328;p8"/>
            <p:cNvSpPr/>
            <p:nvPr/>
          </p:nvSpPr>
          <p:spPr>
            <a:xfrm>
              <a:off x="0" y="306388"/>
              <a:ext cx="485775" cy="389686"/>
            </a:xfrm>
            <a:prstGeom prst="ellipse">
              <a:avLst/>
            </a:prstGeom>
            <a:solidFill>
              <a:srgbClr val="FF33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800"/>
                <a:buFont typeface="Arial"/>
                <a:buNone/>
              </a:pPr>
              <a:r>
                <a:rPr b="1" i="0" lang="es-ES" sz="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  <p:sp>
          <p:nvSpPr>
            <p:cNvPr id="329" name="Google Shape;329;p8"/>
            <p:cNvSpPr txBox="1"/>
            <p:nvPr/>
          </p:nvSpPr>
          <p:spPr>
            <a:xfrm>
              <a:off x="3808413" y="5280026"/>
              <a:ext cx="1406525" cy="53444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b="0" i="0" lang="es-ES" sz="1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Construcción de la solución</a:t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0" name="Google Shape;330;p8"/>
            <p:cNvSpPr/>
            <p:nvPr/>
          </p:nvSpPr>
          <p:spPr>
            <a:xfrm>
              <a:off x="7184109" y="4035827"/>
              <a:ext cx="1287196" cy="536953"/>
            </a:xfrm>
            <a:prstGeom prst="roundRect">
              <a:avLst>
                <a:gd fmla="val 16667" name="adj"/>
              </a:avLst>
            </a:prstGeom>
            <a:solidFill>
              <a:srgbClr val="92D050"/>
            </a:solidFill>
            <a:ln cap="flat" cmpd="sng" w="9525">
              <a:solidFill>
                <a:schemeClr val="accent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Lecciones Aprendidas </a:t>
              </a:r>
              <a:endParaRPr/>
            </a:p>
          </p:txBody>
        </p:sp>
        <p:sp>
          <p:nvSpPr>
            <p:cNvPr id="331" name="Google Shape;331;p8"/>
            <p:cNvSpPr/>
            <p:nvPr/>
          </p:nvSpPr>
          <p:spPr>
            <a:xfrm>
              <a:off x="1749804" y="1876019"/>
              <a:ext cx="3119242" cy="371165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FFDC9B"/>
                </a:gs>
                <a:gs pos="50000">
                  <a:srgbClr val="FFD68D"/>
                </a:gs>
                <a:gs pos="100000">
                  <a:srgbClr val="FFD478"/>
                </a:gs>
              </a:gsLst>
              <a:lin ang="5400000" scaled="0"/>
            </a:gradFill>
            <a:ln cap="flat" cmpd="sng" w="9525">
              <a:solidFill>
                <a:schemeClr val="accent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Definición  de objetivos y metas SIG   </a:t>
              </a:r>
              <a:endParaRPr/>
            </a:p>
          </p:txBody>
        </p:sp>
        <p:sp>
          <p:nvSpPr>
            <p:cNvPr id="332" name="Google Shape;332;p8"/>
            <p:cNvSpPr/>
            <p:nvPr/>
          </p:nvSpPr>
          <p:spPr>
            <a:xfrm>
              <a:off x="0" y="689572"/>
              <a:ext cx="2676875" cy="669659"/>
            </a:xfrm>
            <a:prstGeom prst="roundRect">
              <a:avLst>
                <a:gd fmla="val 16667" name="adj"/>
              </a:avLst>
            </a:prstGeom>
            <a:solidFill>
              <a:srgbClr val="F2F2F2"/>
            </a:solidFill>
            <a:ln cap="flat" cmpd="sng" w="9525">
              <a:solidFill>
                <a:schemeClr val="accent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900" u="none" cap="none" strike="noStrike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DE :</a:t>
              </a:r>
              <a:r>
                <a:rPr b="1" i="0" lang="es-ES" sz="9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CLIENTE ESPERA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9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( PROCESOS CONTROLADOS Y QUE LA VARIACION TIENDA A CERO)</a:t>
              </a:r>
              <a:endParaRPr/>
            </a:p>
          </p:txBody>
        </p:sp>
        <p:sp>
          <p:nvSpPr>
            <p:cNvPr id="333" name="Google Shape;333;p8"/>
            <p:cNvSpPr/>
            <p:nvPr/>
          </p:nvSpPr>
          <p:spPr>
            <a:xfrm>
              <a:off x="6770075" y="565031"/>
              <a:ext cx="2361225" cy="857491"/>
            </a:xfrm>
            <a:prstGeom prst="roundRect">
              <a:avLst>
                <a:gd fmla="val 16667" name="adj"/>
              </a:avLst>
            </a:prstGeom>
            <a:solidFill>
              <a:srgbClr val="F2F2F2"/>
            </a:solidFill>
            <a:ln cap="flat" cmpd="sng" w="9525">
              <a:solidFill>
                <a:schemeClr val="accent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900" u="none" cap="none" strike="noStrike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A</a:t>
              </a:r>
              <a:r>
                <a:rPr b="1" i="0" lang="es-ES" sz="9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:LA PERCEPCION DE VALOR  DE ALTA CONFIABILIDAD EN LA ENTREGA  DEL SERVICIO</a:t>
              </a:r>
              <a:endParaRPr/>
            </a:p>
          </p:txBody>
        </p:sp>
        <p:sp>
          <p:nvSpPr>
            <p:cNvPr id="334" name="Google Shape;334;p8"/>
            <p:cNvSpPr/>
            <p:nvPr/>
          </p:nvSpPr>
          <p:spPr>
            <a:xfrm>
              <a:off x="4030753" y="4465411"/>
              <a:ext cx="1779975" cy="302169"/>
            </a:xfrm>
            <a:prstGeom prst="roundRect">
              <a:avLst>
                <a:gd fmla="val 16667" name="adj"/>
              </a:avLst>
            </a:prstGeom>
            <a:solidFill>
              <a:srgbClr val="F5F4F4"/>
            </a:solidFill>
            <a:ln cap="flat" cmpd="sng" w="9525">
              <a:solidFill>
                <a:schemeClr val="accent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105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Control  de  procesos    </a:t>
              </a:r>
              <a:endParaRPr/>
            </a:p>
          </p:txBody>
        </p:sp>
        <p:sp>
          <p:nvSpPr>
            <p:cNvPr id="335" name="Google Shape;335;p8"/>
            <p:cNvSpPr/>
            <p:nvPr/>
          </p:nvSpPr>
          <p:spPr>
            <a:xfrm>
              <a:off x="7118519" y="4678945"/>
              <a:ext cx="1285147" cy="357287"/>
            </a:xfrm>
            <a:prstGeom prst="roundRect">
              <a:avLst>
                <a:gd fmla="val 16667" name="adj"/>
              </a:avLst>
            </a:prstGeom>
            <a:solidFill>
              <a:srgbClr val="92D050"/>
            </a:solidFill>
            <a:ln cap="flat" cmpd="sng" w="9525">
              <a:solidFill>
                <a:schemeClr val="accent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Cultura de Seguridad </a:t>
              </a:r>
              <a:endParaRPr/>
            </a:p>
          </p:txBody>
        </p:sp>
        <p:sp>
          <p:nvSpPr>
            <p:cNvPr id="336" name="Google Shape;336;p8"/>
            <p:cNvSpPr/>
            <p:nvPr/>
          </p:nvSpPr>
          <p:spPr>
            <a:xfrm>
              <a:off x="7583796" y="2571968"/>
              <a:ext cx="1291295" cy="561452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F08B54"/>
                </a:gs>
                <a:gs pos="50000">
                  <a:srgbClr val="F67A26"/>
                </a:gs>
                <a:gs pos="100000">
                  <a:srgbClr val="E36A18"/>
                </a:gs>
              </a:gsLst>
              <a:lin ang="5400000" scaled="0"/>
            </a:gradFill>
            <a:ln>
              <a:noFill/>
            </a:ln>
            <a:effectLst>
              <a:outerShdw blurRad="57150" rotWithShape="0" algn="ctr" dir="5400000" dist="19050">
                <a:srgbClr val="000000">
                  <a:alpha val="62745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INFORME DE AUDITORIAS </a:t>
              </a:r>
              <a:endParaRPr/>
            </a:p>
          </p:txBody>
        </p:sp>
        <p:sp>
          <p:nvSpPr>
            <p:cNvPr id="337" name="Google Shape;337;p8"/>
            <p:cNvSpPr/>
            <p:nvPr/>
          </p:nvSpPr>
          <p:spPr>
            <a:xfrm>
              <a:off x="1689452" y="3201264"/>
              <a:ext cx="3252296" cy="394203"/>
            </a:xfrm>
            <a:prstGeom prst="roundRect">
              <a:avLst>
                <a:gd fmla="val 16667" name="adj"/>
              </a:avLst>
            </a:prstGeom>
            <a:solidFill>
              <a:srgbClr val="D8E2F3"/>
            </a:solidFill>
            <a:ln cap="flat" cmpd="sng" w="9525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105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Control de documentación de la compañía </a:t>
              </a:r>
              <a:endPara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8" name="Google Shape;338;p8"/>
            <p:cNvSpPr/>
            <p:nvPr/>
          </p:nvSpPr>
          <p:spPr>
            <a:xfrm>
              <a:off x="1764752" y="1492716"/>
              <a:ext cx="2621533" cy="338242"/>
            </a:xfrm>
            <a:prstGeom prst="roundRect">
              <a:avLst>
                <a:gd fmla="val 16667" name="adj"/>
              </a:avLst>
            </a:prstGeom>
            <a:solidFill>
              <a:srgbClr val="D8E2F3"/>
            </a:solidFill>
            <a:ln cap="flat" cmpd="sng" w="9525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105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Identificación de los procesos </a:t>
              </a:r>
              <a:endPara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9" name="Google Shape;339;p8"/>
            <p:cNvSpPr/>
            <p:nvPr/>
          </p:nvSpPr>
          <p:spPr>
            <a:xfrm>
              <a:off x="389438" y="-396583"/>
              <a:ext cx="8309381" cy="51449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2000" u="none" cap="none" strike="noStrike">
                  <a:solidFill>
                    <a:schemeClr val="dk1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PROCESO SIG    </a:t>
              </a:r>
              <a:endParaRPr/>
            </a:p>
          </p:txBody>
        </p:sp>
        <p:sp>
          <p:nvSpPr>
            <p:cNvPr id="340" name="Google Shape;340;p8"/>
            <p:cNvSpPr/>
            <p:nvPr/>
          </p:nvSpPr>
          <p:spPr>
            <a:xfrm>
              <a:off x="2689173" y="926403"/>
              <a:ext cx="4048107" cy="242955"/>
            </a:xfrm>
            <a:prstGeom prst="rightArrow">
              <a:avLst>
                <a:gd fmla="val 50000" name="adj1"/>
                <a:gd fmla="val 49846" name="adj2"/>
              </a:avLst>
            </a:prstGeom>
            <a:solidFill>
              <a:srgbClr val="7B7B7B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6800" lIns="90000" spcFirstLastPara="1" rIns="90000" wrap="square" tIns="468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341" name="Google Shape;341;p8"/>
            <p:cNvCxnSpPr/>
            <p:nvPr/>
          </p:nvCxnSpPr>
          <p:spPr>
            <a:xfrm flipH="1" rot="10800000">
              <a:off x="3811588" y="1479550"/>
              <a:ext cx="46037" cy="3738563"/>
            </a:xfrm>
            <a:prstGeom prst="straightConnector1">
              <a:avLst/>
            </a:prstGeom>
            <a:noFill/>
            <a:ln cap="flat" cmpd="sng" w="9525">
              <a:solidFill>
                <a:srgbClr val="80808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2" name="Google Shape;342;p8"/>
            <p:cNvCxnSpPr/>
            <p:nvPr/>
          </p:nvCxnSpPr>
          <p:spPr>
            <a:xfrm flipH="1" rot="10800000">
              <a:off x="1616075" y="1506538"/>
              <a:ext cx="44450" cy="3670300"/>
            </a:xfrm>
            <a:prstGeom prst="straightConnector1">
              <a:avLst/>
            </a:prstGeom>
            <a:noFill/>
            <a:ln cap="flat" cmpd="sng" w="9525">
              <a:solidFill>
                <a:srgbClr val="80808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343" name="Google Shape;343;p8"/>
            <p:cNvSpPr/>
            <p:nvPr/>
          </p:nvSpPr>
          <p:spPr>
            <a:xfrm>
              <a:off x="174222" y="1465397"/>
              <a:ext cx="1438872" cy="3279258"/>
            </a:xfrm>
            <a:prstGeom prst="roundRect">
              <a:avLst>
                <a:gd fmla="val 16667" name="adj"/>
              </a:avLst>
            </a:prstGeom>
            <a:solidFill>
              <a:srgbClr val="D8E2F3"/>
            </a:solidFill>
            <a:ln cap="flat" cmpd="sng" w="9525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Análisis Integral  RIESGOS: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-6350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Char char="•"/>
              </a:pPr>
              <a:r>
                <a:rPr b="0" i="0" lang="es-ES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Identificación de peligros control de riesgos 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s-ES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Focos : 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s-ES" sz="9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Confiabilidad Humana Confiabilidad  de recursos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s-ES" sz="9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Confiabilidad de procesos  Confiabilidad de  los vehículos 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000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4" name="Google Shape;344;p8"/>
            <p:cNvSpPr/>
            <p:nvPr/>
          </p:nvSpPr>
          <p:spPr>
            <a:xfrm>
              <a:off x="3847209" y="4839001"/>
              <a:ext cx="2398716" cy="302169"/>
            </a:xfrm>
            <a:prstGeom prst="roundRect">
              <a:avLst>
                <a:gd fmla="val 16667" name="adj"/>
              </a:avLst>
            </a:prstGeom>
            <a:solidFill>
              <a:srgbClr val="F5F4F4"/>
            </a:solidFill>
            <a:ln>
              <a:noFill/>
            </a:ln>
            <a:effectLst>
              <a:outerShdw blurRad="57150" rotWithShape="0" algn="ctr" dir="5400000" dist="19050">
                <a:srgbClr val="000000">
                  <a:alpha val="62745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105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Auditorias de proceso</a:t>
              </a:r>
              <a:endParaRPr/>
            </a:p>
          </p:txBody>
        </p:sp>
        <p:cxnSp>
          <p:nvCxnSpPr>
            <p:cNvPr id="345" name="Google Shape;345;p8"/>
            <p:cNvCxnSpPr/>
            <p:nvPr/>
          </p:nvCxnSpPr>
          <p:spPr>
            <a:xfrm rot="10800000">
              <a:off x="7424738" y="1482725"/>
              <a:ext cx="46037" cy="3671888"/>
            </a:xfrm>
            <a:prstGeom prst="straightConnector1">
              <a:avLst/>
            </a:prstGeom>
            <a:noFill/>
            <a:ln cap="flat" cmpd="sng" w="9525">
              <a:solidFill>
                <a:srgbClr val="80808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346" name="Google Shape;346;p8"/>
            <p:cNvSpPr/>
            <p:nvPr/>
          </p:nvSpPr>
          <p:spPr>
            <a:xfrm>
              <a:off x="7526405" y="5189357"/>
              <a:ext cx="1287196" cy="357287"/>
            </a:xfrm>
            <a:prstGeom prst="roundRect">
              <a:avLst>
                <a:gd fmla="val 16667" name="adj"/>
              </a:avLst>
            </a:prstGeom>
            <a:solidFill>
              <a:srgbClr val="92D050"/>
            </a:solidFill>
            <a:ln cap="flat" cmpd="sng" w="9525">
              <a:solidFill>
                <a:schemeClr val="accent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Satisfacción del cliente</a:t>
              </a:r>
              <a:endParaRPr/>
            </a:p>
          </p:txBody>
        </p:sp>
        <p:sp>
          <p:nvSpPr>
            <p:cNvPr id="347" name="Google Shape;347;p8"/>
            <p:cNvSpPr/>
            <p:nvPr/>
          </p:nvSpPr>
          <p:spPr>
            <a:xfrm>
              <a:off x="6257656" y="2845549"/>
              <a:ext cx="1192911" cy="812575"/>
            </a:xfrm>
            <a:prstGeom prst="roundRect">
              <a:avLst>
                <a:gd fmla="val 16667" name="adj"/>
              </a:avLst>
            </a:prstGeom>
            <a:solidFill>
              <a:srgbClr val="A8D08C"/>
            </a:solidFill>
            <a:ln cap="flat" cmpd="sng" w="9525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Reducción de Extra costos y eficacia  del  sistema </a:t>
              </a:r>
              <a:endParaRPr/>
            </a:p>
          </p:txBody>
        </p:sp>
        <p:sp>
          <p:nvSpPr>
            <p:cNvPr id="348" name="Google Shape;348;p8"/>
            <p:cNvSpPr/>
            <p:nvPr/>
          </p:nvSpPr>
          <p:spPr>
            <a:xfrm>
              <a:off x="7596094" y="3235502"/>
              <a:ext cx="1293344" cy="561453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F08B54"/>
                </a:gs>
                <a:gs pos="50000">
                  <a:srgbClr val="F67A26"/>
                </a:gs>
                <a:gs pos="100000">
                  <a:srgbClr val="E36A18"/>
                </a:gs>
              </a:gsLst>
              <a:lin ang="5400000" scaled="0"/>
            </a:gradFill>
            <a:ln>
              <a:noFill/>
            </a:ln>
            <a:effectLst>
              <a:outerShdw blurRad="57150" rotWithShape="0" algn="ctr" dir="5400000" dist="19050">
                <a:srgbClr val="000000">
                  <a:alpha val="62745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APLICACIÓN DE  SISTEMA DE INFORMACIÓN  </a:t>
              </a:r>
              <a:endParaRPr/>
            </a:p>
          </p:txBody>
        </p:sp>
        <p:sp>
          <p:nvSpPr>
            <p:cNvPr id="349" name="Google Shape;349;p8"/>
            <p:cNvSpPr/>
            <p:nvPr/>
          </p:nvSpPr>
          <p:spPr>
            <a:xfrm>
              <a:off x="6970943" y="1726727"/>
              <a:ext cx="1713528" cy="653326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F08B54"/>
                </a:gs>
                <a:gs pos="50000">
                  <a:srgbClr val="F67A26"/>
                </a:gs>
                <a:gs pos="100000">
                  <a:srgbClr val="E36A18"/>
                </a:gs>
              </a:gsLst>
              <a:lin ang="5400000" scaled="0"/>
            </a:gradFill>
            <a:ln>
              <a:noFill/>
            </a:ln>
            <a:effectLst>
              <a:outerShdw blurRad="57150" rotWithShape="0" algn="ctr" dir="5400000" dist="19050">
                <a:srgbClr val="000000">
                  <a:alpha val="62745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Aplicación de  INSTRUMENTOS  DE SATISFACCION DE LOS CLIENTES  </a:t>
              </a:r>
              <a:endParaRPr/>
            </a:p>
          </p:txBody>
        </p:sp>
        <p:cxnSp>
          <p:nvCxnSpPr>
            <p:cNvPr id="350" name="Google Shape;350;p8"/>
            <p:cNvCxnSpPr/>
            <p:nvPr/>
          </p:nvCxnSpPr>
          <p:spPr>
            <a:xfrm flipH="1" rot="10800000">
              <a:off x="5149850" y="1519238"/>
              <a:ext cx="46038" cy="3657600"/>
            </a:xfrm>
            <a:prstGeom prst="straightConnector1">
              <a:avLst/>
            </a:prstGeom>
            <a:noFill/>
            <a:ln cap="flat" cmpd="sng" w="9525">
              <a:solidFill>
                <a:srgbClr val="80808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351" name="Google Shape;351;p8"/>
            <p:cNvSpPr/>
            <p:nvPr/>
          </p:nvSpPr>
          <p:spPr>
            <a:xfrm>
              <a:off x="5001188" y="1724685"/>
              <a:ext cx="1197028" cy="2637836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FFDC9B"/>
                </a:gs>
                <a:gs pos="50000">
                  <a:srgbClr val="FFD68D"/>
                </a:gs>
                <a:gs pos="100000">
                  <a:srgbClr val="FFD478"/>
                </a:gs>
              </a:gsLst>
              <a:lin ang="5400000" scaled="0"/>
            </a:gradFill>
            <a:ln cap="flat" cmpd="sng" w="9525">
              <a:solidFill>
                <a:schemeClr val="accent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ES" sz="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Planes de mejoramiento Acciones preventivas y correctivas  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s-ES" sz="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Focos : 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s-ES" sz="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Confiabilidad Humana, Confiabilidad  de recursos, Confiabilidad de procesos  Confiabilidad de vehículos   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52" name="Google Shape;352;p8"/>
          <p:cNvSpPr/>
          <p:nvPr/>
        </p:nvSpPr>
        <p:spPr>
          <a:xfrm>
            <a:off x="0" y="1778000"/>
            <a:ext cx="1168400" cy="531813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Todos los procesos</a:t>
            </a:r>
            <a:endParaRPr b="1" i="0" sz="10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3" name="Google Shape;353;p8"/>
          <p:cNvSpPr/>
          <p:nvPr/>
        </p:nvSpPr>
        <p:spPr>
          <a:xfrm>
            <a:off x="3175" y="2676525"/>
            <a:ext cx="1125538" cy="531813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Cliente</a:t>
            </a:r>
            <a:r>
              <a:rPr b="1" i="0" lang="es-E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endParaRPr/>
          </a:p>
        </p:txBody>
      </p:sp>
      <p:sp>
        <p:nvSpPr>
          <p:cNvPr id="354" name="Google Shape;354;p8"/>
          <p:cNvSpPr/>
          <p:nvPr/>
        </p:nvSpPr>
        <p:spPr>
          <a:xfrm>
            <a:off x="-7938" y="3463925"/>
            <a:ext cx="1176338" cy="531813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Legislación </a:t>
            </a:r>
            <a:endParaRPr/>
          </a:p>
        </p:txBody>
      </p:sp>
      <p:sp>
        <p:nvSpPr>
          <p:cNvPr id="355" name="Google Shape;355;p8"/>
          <p:cNvSpPr/>
          <p:nvPr/>
        </p:nvSpPr>
        <p:spPr>
          <a:xfrm>
            <a:off x="8183563" y="2144713"/>
            <a:ext cx="933450" cy="531812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Todos los procesos</a:t>
            </a:r>
            <a:endParaRPr b="1" i="0" sz="10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6" name="Google Shape;356;p8"/>
          <p:cNvSpPr/>
          <p:nvPr/>
        </p:nvSpPr>
        <p:spPr>
          <a:xfrm>
            <a:off x="8183563" y="2917825"/>
            <a:ext cx="933450" cy="531813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Cliente</a:t>
            </a:r>
            <a:r>
              <a:rPr b="1" i="0" lang="es-E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endParaRPr/>
          </a:p>
        </p:txBody>
      </p:sp>
      <p:sp>
        <p:nvSpPr>
          <p:cNvPr id="357" name="Google Shape;357;p8"/>
          <p:cNvSpPr/>
          <p:nvPr/>
        </p:nvSpPr>
        <p:spPr>
          <a:xfrm>
            <a:off x="8153400" y="3686175"/>
            <a:ext cx="933450" cy="531813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Legislación </a:t>
            </a:r>
            <a:endParaRPr/>
          </a:p>
        </p:txBody>
      </p:sp>
      <p:sp>
        <p:nvSpPr>
          <p:cNvPr id="358" name="Google Shape;358;p8"/>
          <p:cNvSpPr/>
          <p:nvPr/>
        </p:nvSpPr>
        <p:spPr>
          <a:xfrm>
            <a:off x="2472196" y="2463787"/>
            <a:ext cx="2356587" cy="288603"/>
          </a:xfrm>
          <a:prstGeom prst="roundRect">
            <a:avLst>
              <a:gd fmla="val 16667" name="adj"/>
            </a:avLst>
          </a:prstGeom>
          <a:solidFill>
            <a:srgbClr val="9CC2E5"/>
          </a:solidFill>
          <a:ln cap="flat" cmpd="sng" w="9525">
            <a:solidFill>
              <a:schemeClr val="accent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Identificación de requisitos legales    </a:t>
            </a:r>
            <a:endParaRPr/>
          </a:p>
        </p:txBody>
      </p:sp>
      <p:sp>
        <p:nvSpPr>
          <p:cNvPr id="359" name="Google Shape;359;p8"/>
          <p:cNvSpPr/>
          <p:nvPr/>
        </p:nvSpPr>
        <p:spPr>
          <a:xfrm>
            <a:off x="2469196" y="2773500"/>
            <a:ext cx="2485153" cy="288603"/>
          </a:xfrm>
          <a:prstGeom prst="roundRect">
            <a:avLst>
              <a:gd fmla="val 16667" name="adj"/>
            </a:avLst>
          </a:prstGeom>
          <a:gradFill>
            <a:gsLst>
              <a:gs pos="0">
                <a:srgbClr val="FFDC9B"/>
              </a:gs>
              <a:gs pos="50000">
                <a:srgbClr val="FFD68D"/>
              </a:gs>
              <a:gs pos="100000">
                <a:srgbClr val="FFD478"/>
              </a:gs>
            </a:gsLst>
            <a:lin ang="5400000" scaled="0"/>
          </a:gradFill>
          <a:ln cap="flat" cmpd="sng" w="9525">
            <a:solidFill>
              <a:schemeClr val="accent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Identificación de peligros y riesgos </a:t>
            </a:r>
            <a:endParaRPr/>
          </a:p>
        </p:txBody>
      </p:sp>
      <p:sp>
        <p:nvSpPr>
          <p:cNvPr id="360" name="Google Shape;360;p8"/>
          <p:cNvSpPr/>
          <p:nvPr/>
        </p:nvSpPr>
        <p:spPr>
          <a:xfrm>
            <a:off x="2498233" y="3527002"/>
            <a:ext cx="2378142" cy="288603"/>
          </a:xfrm>
          <a:prstGeom prst="roundRect">
            <a:avLst>
              <a:gd fmla="val 16667" name="adj"/>
            </a:avLst>
          </a:prstGeom>
          <a:solidFill>
            <a:srgbClr val="C4E0B2"/>
          </a:solidFill>
          <a:ln cap="flat" cmpd="sng" w="9525">
            <a:solidFill>
              <a:srgbClr val="9CC2E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Implementación programas de gestión de riesgos </a:t>
            </a:r>
            <a:endParaRPr/>
          </a:p>
        </p:txBody>
      </p:sp>
      <p:sp>
        <p:nvSpPr>
          <p:cNvPr id="361" name="Google Shape;361;p8"/>
          <p:cNvSpPr/>
          <p:nvPr/>
        </p:nvSpPr>
        <p:spPr>
          <a:xfrm>
            <a:off x="2513031" y="3871905"/>
            <a:ext cx="2378142" cy="288603"/>
          </a:xfrm>
          <a:prstGeom prst="roundRect">
            <a:avLst>
              <a:gd fmla="val 16667" name="adj"/>
            </a:avLst>
          </a:prstGeom>
          <a:solidFill>
            <a:srgbClr val="FEE599"/>
          </a:solidFill>
          <a:ln cap="flat" cmpd="sng" w="9525">
            <a:solidFill>
              <a:srgbClr val="9CC2E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Implementación Planes de emergencia SIG</a:t>
            </a:r>
            <a:endParaRPr/>
          </a:p>
        </p:txBody>
      </p:sp>
      <p:sp>
        <p:nvSpPr>
          <p:cNvPr id="362" name="Google Shape;362;p8"/>
          <p:cNvSpPr txBox="1"/>
          <p:nvPr/>
        </p:nvSpPr>
        <p:spPr>
          <a:xfrm>
            <a:off x="-26988" y="6597650"/>
            <a:ext cx="9144001" cy="2301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52062"/>
              </a:buClr>
              <a:buSzPts val="900"/>
              <a:buFont typeface="Arial"/>
              <a:buNone/>
            </a:pPr>
            <a:r>
              <a:rPr b="1" i="0" lang="es-ES" sz="900" u="none" cap="none" strike="noStrike">
                <a:solidFill>
                  <a:srgbClr val="152062"/>
                </a:solidFill>
                <a:latin typeface="Calibri"/>
                <a:ea typeface="Calibri"/>
                <a:cs typeface="Calibri"/>
                <a:sym typeface="Calibri"/>
              </a:rPr>
              <a:t>Revisión 2 ,  JUNIO 2023</a:t>
            </a:r>
            <a:endParaRPr/>
          </a:p>
        </p:txBody>
      </p:sp>
      <p:pic>
        <p:nvPicPr>
          <p:cNvPr id="363" name="Google Shape;363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1793" y="6080129"/>
            <a:ext cx="1132430" cy="7238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7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9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/>
              <a:t>OXP- DOC UNO</a:t>
            </a:r>
            <a:endParaRPr/>
          </a:p>
        </p:txBody>
      </p:sp>
      <p:sp>
        <p:nvSpPr>
          <p:cNvPr id="369" name="Google Shape;369;p9"/>
          <p:cNvSpPr txBox="1"/>
          <p:nvPr/>
        </p:nvSpPr>
        <p:spPr>
          <a:xfrm>
            <a:off x="0" y="476250"/>
            <a:ext cx="9144000" cy="339725"/>
          </a:xfrm>
          <a:prstGeom prst="rect">
            <a:avLst/>
          </a:prstGeom>
          <a:solidFill>
            <a:srgbClr val="8296B0"/>
          </a:soli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DOCUMENTOS RELACIONADOS</a:t>
            </a:r>
            <a:endParaRPr/>
          </a:p>
        </p:txBody>
      </p:sp>
      <p:graphicFrame>
        <p:nvGraphicFramePr>
          <p:cNvPr id="370" name="Google Shape;370;p9"/>
          <p:cNvGraphicFramePr/>
          <p:nvPr/>
        </p:nvGraphicFramePr>
        <p:xfrm>
          <a:off x="0" y="119697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{DF0BB847-C090-4A2B-9FF1-EE0CF5C4D4B7}</a:tableStyleId>
              </a:tblPr>
              <a:tblGrid>
                <a:gridCol w="4572000"/>
                <a:gridCol w="4572000"/>
              </a:tblGrid>
              <a:tr h="379925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/>
                        <a:t>RECURSOS</a:t>
                      </a:r>
                      <a:endParaRPr sz="1800">
                        <a:solidFill>
                          <a:srgbClr val="757070"/>
                        </a:solidFill>
                      </a:endParaRPr>
                    </a:p>
                  </a:txBody>
                  <a:tcPr marT="45675" marB="45675" marR="91450" marL="91450">
                    <a:solidFill>
                      <a:srgbClr val="8296B0"/>
                    </a:solidFill>
                  </a:tcPr>
                </a:tc>
                <a:tc hMerge="1"/>
              </a:tr>
              <a:tr h="3799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800"/>
                        <a:t>HUMANOS</a:t>
                      </a:r>
                      <a:endParaRPr/>
                    </a:p>
                  </a:txBody>
                  <a:tcPr marT="45675" marB="4567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800"/>
                        <a:t>FISICOS</a:t>
                      </a:r>
                      <a:endParaRPr/>
                    </a:p>
                  </a:txBody>
                  <a:tcPr marT="45675" marB="45675" marR="91450" marL="91450"/>
                </a:tc>
              </a:tr>
              <a:tr h="5180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400"/>
                        <a:t>Director </a:t>
                      </a:r>
                      <a:r>
                        <a:rPr lang="es-ES" sz="1400"/>
                        <a:t> SIG</a:t>
                      </a:r>
                      <a:endParaRPr sz="1400"/>
                    </a:p>
                  </a:txBody>
                  <a:tcPr marT="45675" marB="4567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400"/>
                        <a:t>Oficinas,</a:t>
                      </a:r>
                      <a:r>
                        <a:rPr lang="es-ES" sz="1400"/>
                        <a:t> computadores, celulares, Telefax, Hardware, Software</a:t>
                      </a:r>
                      <a:endParaRPr sz="1400"/>
                    </a:p>
                  </a:txBody>
                  <a:tcPr marT="45675" marB="45675" marR="91450" marL="91450"/>
                </a:tc>
              </a:tr>
            </a:tbl>
          </a:graphicData>
        </a:graphic>
      </p:graphicFrame>
      <p:sp>
        <p:nvSpPr>
          <p:cNvPr id="371" name="Google Shape;371;p9"/>
          <p:cNvSpPr txBox="1"/>
          <p:nvPr/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rPr b="0" i="0" lang="es-ES" sz="1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OXP- DOC UNO</a:t>
            </a:r>
            <a:endParaRPr/>
          </a:p>
        </p:txBody>
      </p:sp>
      <p:sp>
        <p:nvSpPr>
          <p:cNvPr id="372" name="Google Shape;372;p9"/>
          <p:cNvSpPr txBox="1"/>
          <p:nvPr/>
        </p:nvSpPr>
        <p:spPr>
          <a:xfrm>
            <a:off x="0" y="2506051"/>
            <a:ext cx="9144000" cy="338138"/>
          </a:xfrm>
          <a:prstGeom prst="rect">
            <a:avLst/>
          </a:prstGeom>
          <a:solidFill>
            <a:srgbClr val="8296B0"/>
          </a:solidFill>
          <a:ln>
            <a:noFill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CONTROLES DE SALIDAS</a:t>
            </a:r>
            <a:endParaRPr/>
          </a:p>
        </p:txBody>
      </p:sp>
      <p:graphicFrame>
        <p:nvGraphicFramePr>
          <p:cNvPr id="373" name="Google Shape;373;p9"/>
          <p:cNvGraphicFramePr/>
          <p:nvPr/>
        </p:nvGraphicFramePr>
        <p:xfrm>
          <a:off x="0" y="290555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{D3C83EAA-6D59-4849-8FCB-909AAD61CC7C}</a:tableStyleId>
              </a:tblPr>
              <a:tblGrid>
                <a:gridCol w="2487625"/>
                <a:gridCol w="2084375"/>
                <a:gridCol w="2286000"/>
                <a:gridCol w="2286000"/>
              </a:tblGrid>
              <a:tr h="3683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Calibri"/>
                        <a:buNone/>
                      </a:pPr>
                      <a:r>
                        <a:rPr b="1" i="0" lang="es-ES" sz="14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CONTROL</a:t>
                      </a:r>
                      <a:endParaRPr/>
                    </a:p>
                  </a:txBody>
                  <a:tcPr marT="45675" marB="4567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497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Calibri"/>
                        <a:buNone/>
                      </a:pPr>
                      <a:r>
                        <a:rPr b="1" i="0" lang="es-ES" sz="14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RESPONSABLE</a:t>
                      </a:r>
                      <a:endParaRPr/>
                    </a:p>
                  </a:txBody>
                  <a:tcPr marT="45675" marB="4567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497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Calibri"/>
                        <a:buNone/>
                      </a:pPr>
                      <a:r>
                        <a:rPr b="1" i="0" lang="es-ES" sz="14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FRECUENCIA</a:t>
                      </a:r>
                      <a:endParaRPr/>
                    </a:p>
                  </a:txBody>
                  <a:tcPr marT="45675" marB="4567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497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Calibri"/>
                        <a:buNone/>
                      </a:pPr>
                      <a:r>
                        <a:rPr b="1" i="0" lang="es-ES" sz="14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REGISTRO</a:t>
                      </a:r>
                      <a:endParaRPr/>
                    </a:p>
                  </a:txBody>
                  <a:tcPr marT="45675" marB="4567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497B0"/>
                    </a:solidFill>
                  </a:tcPr>
                </a:tc>
              </a:tr>
              <a:tr h="518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b="0" i="0" lang="es-E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Informe de satisfacción de Clientes </a:t>
                      </a:r>
                      <a:endParaRPr/>
                    </a:p>
                  </a:txBody>
                  <a:tcPr marT="45675" marB="4567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5EA"/>
                    </a:solidFill>
                  </a:tcPr>
                </a:tc>
                <a:tc row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b="0" i="0" lang="es-E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Coordinador de  SIG, Coordinador SST</a:t>
                      </a:r>
                      <a:endParaRPr/>
                    </a:p>
                  </a:txBody>
                  <a:tcPr marT="45675" marB="4567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b="0" i="0" lang="es-E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Semestral</a:t>
                      </a:r>
                      <a:endParaRPr/>
                    </a:p>
                  </a:txBody>
                  <a:tcPr marT="45675" marB="4567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5EA"/>
                    </a:solidFill>
                  </a:tcPr>
                </a:tc>
                <a:tc rowSpan="5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b="0" i="0" lang="es-E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Sistema de información,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675" marB="4567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5EA"/>
                    </a:solidFill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b="0" i="0" lang="es-E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Tableros de control del SIG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675" marB="4567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BF5"/>
                    </a:solidFil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b="0" i="0" lang="es-E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Trimestral</a:t>
                      </a:r>
                      <a:endParaRPr/>
                    </a:p>
                  </a:txBody>
                  <a:tcPr marT="45675" marB="4567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BF5"/>
                    </a:solidFill>
                  </a:tcPr>
                </a:tc>
                <a:tc vMerge="1"/>
              </a:tr>
              <a:tr h="518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b="0" i="0" lang="es-E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Modulo de control de documentos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675" marB="4567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5EA"/>
                    </a:solidFil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b="0" i="0" lang="es-E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Anual</a:t>
                      </a:r>
                      <a:endParaRPr/>
                    </a:p>
                  </a:txBody>
                  <a:tcPr marT="45675" marB="4567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5EA"/>
                    </a:solidFill>
                  </a:tcPr>
                </a:tc>
                <a:tc vMerge="1"/>
              </a:tr>
              <a:tr h="396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b="0" i="0" lang="es-E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Modulo  de Auditorias Modulo de Planes de Mejoramiento</a:t>
                      </a:r>
                      <a:endParaRPr/>
                    </a:p>
                  </a:txBody>
                  <a:tcPr marT="45675" marB="4567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BF5"/>
                    </a:solidFil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b="0" i="0" lang="es-E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 acuerdo a programación </a:t>
                      </a:r>
                      <a:endParaRPr/>
                    </a:p>
                  </a:txBody>
                  <a:tcPr marT="45675" marB="4567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BF5"/>
                    </a:solidFill>
                  </a:tcPr>
                </a:tc>
                <a:tc vMerge="1"/>
              </a:tr>
              <a:tr h="518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b="0" i="0" lang="es-E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Control ejecución de programas de riesgo y planes de emergencia </a:t>
                      </a:r>
                      <a:endParaRPr/>
                    </a:p>
                  </a:txBody>
                  <a:tcPr marT="45675" marB="4567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b="0" i="0" lang="es-E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Gerente   General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675" marB="4567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b="0" i="0" lang="es-E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Semestral</a:t>
                      </a:r>
                      <a:endParaRPr/>
                    </a:p>
                  </a:txBody>
                  <a:tcPr marT="45675" marB="4567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5EA"/>
                    </a:solidFill>
                  </a:tcPr>
                </a:tc>
                <a:tc vMerge="1"/>
              </a:tr>
            </a:tbl>
          </a:graphicData>
        </a:graphic>
      </p:graphicFrame>
      <p:graphicFrame>
        <p:nvGraphicFramePr>
          <p:cNvPr id="374" name="Google Shape;374;p9"/>
          <p:cNvGraphicFramePr/>
          <p:nvPr/>
        </p:nvGraphicFramePr>
        <p:xfrm>
          <a:off x="0" y="598977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{DF0BB847-C090-4A2B-9FF1-EE0CF5C4D4B7}</a:tableStyleId>
              </a:tblPr>
              <a:tblGrid>
                <a:gridCol w="9144000"/>
              </a:tblGrid>
              <a:tr h="3272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/>
                        <a:t>INVOLUCRADOS EN EL PROCESO                            </a:t>
                      </a:r>
                      <a:endParaRPr sz="1200">
                        <a:solidFill>
                          <a:srgbClr val="757070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8296B0"/>
                    </a:solidFill>
                  </a:tcPr>
                </a:tc>
              </a:tr>
              <a:tr h="2726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400"/>
                        <a:t>                                    Toda la compañía</a:t>
                      </a:r>
                      <a:endParaRPr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375" name="Google Shape;375;p9"/>
          <p:cNvSpPr txBox="1"/>
          <p:nvPr/>
        </p:nvSpPr>
        <p:spPr>
          <a:xfrm>
            <a:off x="8418513" y="6589713"/>
            <a:ext cx="725487" cy="23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52062"/>
              </a:buClr>
              <a:buSzPts val="900"/>
              <a:buFont typeface="Arial"/>
              <a:buNone/>
            </a:pPr>
            <a:r>
              <a:rPr b="0" i="0" lang="es-ES" sz="900" u="none" cap="none" strike="noStrike">
                <a:solidFill>
                  <a:srgbClr val="152062"/>
                </a:solidFill>
                <a:latin typeface="Calibri"/>
                <a:ea typeface="Calibri"/>
                <a:cs typeface="Calibri"/>
                <a:sym typeface="Calibri"/>
              </a:rPr>
              <a:t>19</a:t>
            </a:r>
            <a:endParaRPr/>
          </a:p>
        </p:txBody>
      </p:sp>
      <p:sp>
        <p:nvSpPr>
          <p:cNvPr id="376" name="Google Shape;376;p9"/>
          <p:cNvSpPr txBox="1"/>
          <p:nvPr/>
        </p:nvSpPr>
        <p:spPr>
          <a:xfrm>
            <a:off x="30163" y="869950"/>
            <a:ext cx="9086850" cy="276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https://sistemaskoios.com/sistemaskoios/gestion/documentosconsulta.php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7" name="Google Shape;377;p9"/>
          <p:cNvSpPr txBox="1"/>
          <p:nvPr/>
        </p:nvSpPr>
        <p:spPr>
          <a:xfrm>
            <a:off x="-26988" y="6597650"/>
            <a:ext cx="9144001" cy="2301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52062"/>
              </a:buClr>
              <a:buSzPts val="900"/>
              <a:buFont typeface="Arial"/>
              <a:buNone/>
            </a:pPr>
            <a:r>
              <a:rPr b="1" i="0" lang="es-ES" sz="900" u="none" cap="none" strike="noStrike">
                <a:solidFill>
                  <a:srgbClr val="152062"/>
                </a:solidFill>
                <a:latin typeface="Calibri"/>
                <a:ea typeface="Calibri"/>
                <a:cs typeface="Calibri"/>
                <a:sym typeface="Calibri"/>
              </a:rPr>
              <a:t>Revisión 2 ,  JUNIO 2023</a:t>
            </a:r>
            <a:endParaRPr/>
          </a:p>
        </p:txBody>
      </p:sp>
      <p:pic>
        <p:nvPicPr>
          <p:cNvPr id="378" name="Google Shape;378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255" y="6029151"/>
            <a:ext cx="1132430" cy="7238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2012-09-25T13:30:18Z</dcterms:created>
  <dc:creator>Sergio</dc:creator>
</cp:coreProperties>
</file>