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2F9D-BED0-4F25-B13E-285B0D205D94}" type="datetimeFigureOut">
              <a:rPr lang="es-CO" smtClean="0"/>
              <a:t>11/02/2025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5954F-7215-4038-AFCC-A2F1B646D2E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52907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2F9D-BED0-4F25-B13E-285B0D205D94}" type="datetimeFigureOut">
              <a:rPr lang="es-CO" smtClean="0"/>
              <a:t>11/02/2025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5954F-7215-4038-AFCC-A2F1B646D2E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36244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2F9D-BED0-4F25-B13E-285B0D205D94}" type="datetimeFigureOut">
              <a:rPr lang="es-CO" smtClean="0"/>
              <a:t>11/02/2025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5954F-7215-4038-AFCC-A2F1B646D2E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93521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2F9D-BED0-4F25-B13E-285B0D205D94}" type="datetimeFigureOut">
              <a:rPr lang="es-CO" smtClean="0"/>
              <a:t>11/02/2025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5954F-7215-4038-AFCC-A2F1B646D2E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8359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2F9D-BED0-4F25-B13E-285B0D205D94}" type="datetimeFigureOut">
              <a:rPr lang="es-CO" smtClean="0"/>
              <a:t>11/02/2025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5954F-7215-4038-AFCC-A2F1B646D2E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44683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2F9D-BED0-4F25-B13E-285B0D205D94}" type="datetimeFigureOut">
              <a:rPr lang="es-CO" smtClean="0"/>
              <a:t>11/02/2025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5954F-7215-4038-AFCC-A2F1B646D2E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77579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2F9D-BED0-4F25-B13E-285B0D205D94}" type="datetimeFigureOut">
              <a:rPr lang="es-CO" smtClean="0"/>
              <a:t>11/02/2025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5954F-7215-4038-AFCC-A2F1B646D2E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0004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2F9D-BED0-4F25-B13E-285B0D205D94}" type="datetimeFigureOut">
              <a:rPr lang="es-CO" smtClean="0"/>
              <a:t>11/02/2025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5954F-7215-4038-AFCC-A2F1B646D2E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91806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2F9D-BED0-4F25-B13E-285B0D205D94}" type="datetimeFigureOut">
              <a:rPr lang="es-CO" smtClean="0"/>
              <a:t>11/02/2025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5954F-7215-4038-AFCC-A2F1B646D2E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6740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2F9D-BED0-4F25-B13E-285B0D205D94}" type="datetimeFigureOut">
              <a:rPr lang="es-CO" smtClean="0"/>
              <a:t>11/02/2025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5954F-7215-4038-AFCC-A2F1B646D2E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96150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2F9D-BED0-4F25-B13E-285B0D205D94}" type="datetimeFigureOut">
              <a:rPr lang="es-CO" smtClean="0"/>
              <a:t>11/02/2025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5954F-7215-4038-AFCC-A2F1B646D2E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0547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92F9D-BED0-4F25-B13E-285B0D205D94}" type="datetimeFigureOut">
              <a:rPr lang="es-CO" smtClean="0"/>
              <a:t>11/02/2025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5954F-7215-4038-AFCC-A2F1B646D2E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28916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10317C6A-4EDF-4BD0-A73E-CE2DCB3E06EC}"/>
              </a:ext>
            </a:extLst>
          </p:cNvPr>
          <p:cNvSpPr txBox="1"/>
          <p:nvPr/>
        </p:nvSpPr>
        <p:spPr>
          <a:xfrm>
            <a:off x="2448584" y="5133840"/>
            <a:ext cx="43396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000" dirty="0"/>
              <a:t>* </a:t>
            </a:r>
            <a:r>
              <a:rPr lang="es-CO" sz="600" dirty="0"/>
              <a:t>Se identifica el procesos de gestión financiera, pero este no se incluye en el alcance del SGC, debido a que cuenta con sus propios controles legales y de verificación por revisoría fiscal</a:t>
            </a:r>
            <a:endParaRPr lang="es-CO" sz="1000" dirty="0"/>
          </a:p>
        </p:txBody>
      </p: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959F79B5-2CB7-4A6C-B60C-11ECC5636A6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76630" y="19363055"/>
            <a:ext cx="7528560" cy="7620"/>
          </a:xfrm>
          <a:prstGeom prst="straightConnector1">
            <a:avLst/>
          </a:prstGeom>
          <a:noFill/>
          <a:ln w="38100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Rectangle 8">
            <a:extLst>
              <a:ext uri="{FF2B5EF4-FFF2-40B4-BE49-F238E27FC236}">
                <a16:creationId xmlns:a16="http://schemas.microsoft.com/office/drawing/2014/main" id="{0F672E1F-5F1A-479C-9638-E3F21CEF9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7A4CD471-30D7-405C-BE8F-9E88ED0E590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129030" y="19515455"/>
            <a:ext cx="7528560" cy="7620"/>
          </a:xfrm>
          <a:prstGeom prst="straightConnector1">
            <a:avLst/>
          </a:prstGeom>
          <a:noFill/>
          <a:ln w="38100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Rectangle 13">
            <a:extLst>
              <a:ext uri="{FF2B5EF4-FFF2-40B4-BE49-F238E27FC236}">
                <a16:creationId xmlns:a16="http://schemas.microsoft.com/office/drawing/2014/main" id="{4BCA9489-19B7-4112-ADD5-2F5EF58BA5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4C62BF-2CC5-4E5E-8E9F-202D241940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3424" y="5475065"/>
            <a:ext cx="66859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06700" algn="ctr"/>
                <a:tab pos="5611813" algn="r"/>
              </a:tabLst>
            </a:pPr>
            <a:endParaRPr kumimoji="0" lang="es-CO" altLang="es-CO" sz="8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06700" algn="ctr"/>
                <a:tab pos="5611813" algn="r"/>
              </a:tabLst>
            </a:pPr>
            <a:r>
              <a:rPr kumimoji="0" lang="es-CO" altLang="es-CO" sz="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Este documento es propiedad de TRANSPORTES ESPECIALES NUEVA ERA SAS, es para consulta y uso de sus colaboradores. No se permite su reproducción o modificación sin la debida autorización del Responsable del Sistema de Gestión Integral</a:t>
            </a:r>
            <a:endParaRPr kumimoji="0" lang="es-CO" altLang="es-CO" sz="8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06700" algn="ctr"/>
                <a:tab pos="5611813" algn="r"/>
              </a:tabLst>
            </a:pPr>
            <a:r>
              <a:rPr kumimoji="0" lang="es-CO" altLang="es-CO" sz="8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Antes de utilizar este documento verifique que sea la versión vigente.</a:t>
            </a:r>
            <a:r>
              <a:rPr kumimoji="0" lang="es-CO" altLang="es-CO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s-CO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E9614456-BD6D-4325-9B9E-81E52856994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647950" y="22645688"/>
            <a:ext cx="7529513" cy="7937"/>
          </a:xfrm>
          <a:prstGeom prst="straightConnector1">
            <a:avLst/>
          </a:prstGeom>
          <a:noFill/>
          <a:ln w="38100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1" name="Tabla 10">
            <a:extLst>
              <a:ext uri="{FF2B5EF4-FFF2-40B4-BE49-F238E27FC236}">
                <a16:creationId xmlns:a16="http://schemas.microsoft.com/office/drawing/2014/main" id="{69F6DB47-8358-E600-0A19-821420706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864307"/>
              </p:ext>
            </p:extLst>
          </p:nvPr>
        </p:nvGraphicFramePr>
        <p:xfrm>
          <a:off x="323528" y="311308"/>
          <a:ext cx="8229600" cy="527050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2290038">
                  <a:extLst>
                    <a:ext uri="{9D8B030D-6E8A-4147-A177-3AD203B41FA5}">
                      <a16:colId xmlns:a16="http://schemas.microsoft.com/office/drawing/2014/main" val="2708762949"/>
                    </a:ext>
                  </a:extLst>
                </a:gridCol>
                <a:gridCol w="3907960">
                  <a:extLst>
                    <a:ext uri="{9D8B030D-6E8A-4147-A177-3AD203B41FA5}">
                      <a16:colId xmlns:a16="http://schemas.microsoft.com/office/drawing/2014/main" val="2101258805"/>
                    </a:ext>
                  </a:extLst>
                </a:gridCol>
                <a:gridCol w="1015801">
                  <a:extLst>
                    <a:ext uri="{9D8B030D-6E8A-4147-A177-3AD203B41FA5}">
                      <a16:colId xmlns:a16="http://schemas.microsoft.com/office/drawing/2014/main" val="357934243"/>
                    </a:ext>
                  </a:extLst>
                </a:gridCol>
                <a:gridCol w="1015801">
                  <a:extLst>
                    <a:ext uri="{9D8B030D-6E8A-4147-A177-3AD203B41FA5}">
                      <a16:colId xmlns:a16="http://schemas.microsoft.com/office/drawing/2014/main" val="891854224"/>
                    </a:ext>
                  </a:extLst>
                </a:gridCol>
              </a:tblGrid>
              <a:tr h="170180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2806065" algn="ctr"/>
                          <a:tab pos="5612130" algn="r"/>
                        </a:tabLst>
                      </a:pPr>
                      <a:endParaRPr lang="es-CO" sz="1100" cap="all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eaLnBrk="0" fontAlgn="base" hangingPunct="0">
                        <a:lnSpc>
                          <a:spcPct val="107000"/>
                        </a:lnSpc>
                      </a:pPr>
                      <a:r>
                        <a:rPr lang="es-CO" sz="1100" b="1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MAPA DE PROCESOS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es-CO" sz="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Código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es-CO" sz="800" b="1" cap="all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GE-FT-01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8644875"/>
                  </a:ext>
                </a:extLst>
              </a:tr>
              <a:tr h="17272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es-CO" sz="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Versión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es-CO" sz="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425230"/>
                  </a:ext>
                </a:extLst>
              </a:tr>
              <a:tr h="18415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es-CO" sz="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Vigencia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15/01/2025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3757872"/>
                  </a:ext>
                </a:extLst>
              </a:tr>
            </a:tbl>
          </a:graphicData>
        </a:graphic>
      </p:graphicFrame>
      <p:pic>
        <p:nvPicPr>
          <p:cNvPr id="2055" name="3 Imagen">
            <a:extLst>
              <a:ext uri="{FF2B5EF4-FFF2-40B4-BE49-F238E27FC236}">
                <a16:creationId xmlns:a16="http://schemas.microsoft.com/office/drawing/2014/main" id="{5C0FECCF-BA77-A1F9-1040-B0C46A4F96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630" y="346233"/>
            <a:ext cx="992188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5CF1F41B-9A8F-172A-662E-C35C66D1D2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3110" y="1021724"/>
            <a:ext cx="7044978" cy="3959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260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DE5165A3-6EA1-49C8-AD75-D3BCAD1C62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182642"/>
              </p:ext>
            </p:extLst>
          </p:nvPr>
        </p:nvGraphicFramePr>
        <p:xfrm>
          <a:off x="683568" y="2350507"/>
          <a:ext cx="8229600" cy="15290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2642">
                  <a:extLst>
                    <a:ext uri="{9D8B030D-6E8A-4147-A177-3AD203B41FA5}">
                      <a16:colId xmlns:a16="http://schemas.microsoft.com/office/drawing/2014/main" val="3683702631"/>
                    </a:ext>
                  </a:extLst>
                </a:gridCol>
                <a:gridCol w="1366114">
                  <a:extLst>
                    <a:ext uri="{9D8B030D-6E8A-4147-A177-3AD203B41FA5}">
                      <a16:colId xmlns:a16="http://schemas.microsoft.com/office/drawing/2014/main" val="967803885"/>
                    </a:ext>
                  </a:extLst>
                </a:gridCol>
                <a:gridCol w="5750844">
                  <a:extLst>
                    <a:ext uri="{9D8B030D-6E8A-4147-A177-3AD203B41FA5}">
                      <a16:colId xmlns:a16="http://schemas.microsoft.com/office/drawing/2014/main" val="1741816207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es-ES_tradnl" sz="1000" dirty="0">
                          <a:effectLst/>
                          <a:latin typeface="+mn-lt"/>
                        </a:rPr>
                        <a:t>Versión</a:t>
                      </a:r>
                      <a:endParaRPr lang="es-CO" sz="1000" dirty="0"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es-ES_tradnl" sz="1000" dirty="0">
                          <a:effectLst/>
                          <a:latin typeface="+mn-lt"/>
                        </a:rPr>
                        <a:t>Fecha de Aprobación</a:t>
                      </a:r>
                      <a:endParaRPr lang="es-CO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es-ES_tradnl" sz="1000" dirty="0">
                          <a:effectLst/>
                          <a:latin typeface="+mn-lt"/>
                        </a:rPr>
                        <a:t>Descripción del Cambio   </a:t>
                      </a:r>
                      <a:endParaRPr lang="es-CO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025485"/>
                  </a:ext>
                </a:extLst>
              </a:tr>
              <a:tr h="3839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es-ES_tradnl" sz="1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  <a:latin typeface="+mn-lt"/>
                        </a:rPr>
                        <a:t>24/10/2019</a:t>
                      </a:r>
                      <a:endParaRPr lang="es-CO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es-ES_tradnl" sz="1000" dirty="0">
                          <a:effectLst/>
                          <a:latin typeface="+mn-lt"/>
                        </a:rPr>
                        <a:t>Emisión del documento</a:t>
                      </a:r>
                      <a:endParaRPr lang="es-CO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341203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es-ES_tradnl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es-CO" sz="1000" dirty="0"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es-ES_tradnl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31/10/2018</a:t>
                      </a:r>
                      <a:endParaRPr lang="es-CO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es-ES_tradnl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Revisión y definición de los procesos de la organización</a:t>
                      </a:r>
                      <a:endParaRPr lang="es-CO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5579227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es-ES_tradnl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O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es-ES_tradnl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15/04/2022</a:t>
                      </a:r>
                      <a:endParaRPr lang="es-CO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s-MX" sz="10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Se actualiza el documento colocando control de cambios en la parte final e inclusión de la propiedad del documento de TNE en la parte inferior del documento.</a:t>
                      </a:r>
                      <a:endParaRPr lang="es-CO" sz="10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1315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9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15/01/2025</a:t>
                      </a:r>
                      <a:endParaRPr lang="es-CO" sz="9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s-MX" sz="10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Se incluye el proceso de mantenimiento vehicular y se cambia la forma del mapa de procesos con el objetivo de que visualmente sea más fácil entender el ciclo de mejora continua.</a:t>
                      </a:r>
                      <a:endParaRPr lang="es-CO" sz="10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309036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DEBF55B9-E82E-48F4-ADEC-158E80221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840550"/>
            <a:ext cx="8589640" cy="7385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551" tIns="228528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0" lang="es-CO" altLang="es-CO" sz="1000" b="1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DENTIFICACIÓN DE CAMBIOS</a:t>
            </a:r>
            <a:endParaRPr kumimoji="0" lang="es-CO" altLang="es-CO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Tabla 10">
            <a:extLst>
              <a:ext uri="{FF2B5EF4-FFF2-40B4-BE49-F238E27FC236}">
                <a16:creationId xmlns:a16="http://schemas.microsoft.com/office/drawing/2014/main" id="{81EF052A-EF6B-4810-B69E-514EF13FBF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6489656"/>
              </p:ext>
            </p:extLst>
          </p:nvPr>
        </p:nvGraphicFramePr>
        <p:xfrm>
          <a:off x="1524000" y="1397000"/>
          <a:ext cx="6096000" cy="741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215668989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7154545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>
                          <a:latin typeface="+mn-lt"/>
                        </a:rPr>
                        <a:t>Revisó</a:t>
                      </a:r>
                      <a:endParaRPr lang="es-CO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latin typeface="+mn-lt"/>
                        </a:rPr>
                        <a:t>Aprobó</a:t>
                      </a:r>
                      <a:endParaRPr lang="es-CO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2034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>
                          <a:latin typeface="+mn-lt"/>
                        </a:rPr>
                        <a:t>Coordinador HSEQ</a:t>
                      </a:r>
                      <a:endParaRPr lang="es-CO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latin typeface="+mn-lt"/>
                        </a:rPr>
                        <a:t>Gerente</a:t>
                      </a:r>
                      <a:endParaRPr lang="es-CO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717617"/>
                  </a:ext>
                </a:extLst>
              </a:tr>
            </a:tbl>
          </a:graphicData>
        </a:graphic>
      </p:graphicFrame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10AA492A-17C3-A89C-6EBF-97EF51D541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519311"/>
              </p:ext>
            </p:extLst>
          </p:nvPr>
        </p:nvGraphicFramePr>
        <p:xfrm>
          <a:off x="323528" y="311308"/>
          <a:ext cx="8229600" cy="527050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2290038">
                  <a:extLst>
                    <a:ext uri="{9D8B030D-6E8A-4147-A177-3AD203B41FA5}">
                      <a16:colId xmlns:a16="http://schemas.microsoft.com/office/drawing/2014/main" val="2708762949"/>
                    </a:ext>
                  </a:extLst>
                </a:gridCol>
                <a:gridCol w="3907960">
                  <a:extLst>
                    <a:ext uri="{9D8B030D-6E8A-4147-A177-3AD203B41FA5}">
                      <a16:colId xmlns:a16="http://schemas.microsoft.com/office/drawing/2014/main" val="2101258805"/>
                    </a:ext>
                  </a:extLst>
                </a:gridCol>
                <a:gridCol w="1015801">
                  <a:extLst>
                    <a:ext uri="{9D8B030D-6E8A-4147-A177-3AD203B41FA5}">
                      <a16:colId xmlns:a16="http://schemas.microsoft.com/office/drawing/2014/main" val="357934243"/>
                    </a:ext>
                  </a:extLst>
                </a:gridCol>
                <a:gridCol w="1015801">
                  <a:extLst>
                    <a:ext uri="{9D8B030D-6E8A-4147-A177-3AD203B41FA5}">
                      <a16:colId xmlns:a16="http://schemas.microsoft.com/office/drawing/2014/main" val="891854224"/>
                    </a:ext>
                  </a:extLst>
                </a:gridCol>
              </a:tblGrid>
              <a:tr h="170180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2806065" algn="ctr"/>
                          <a:tab pos="5612130" algn="r"/>
                        </a:tabLst>
                      </a:pPr>
                      <a:endParaRPr lang="es-CO" sz="1100" cap="all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eaLnBrk="0" fontAlgn="base" hangingPunct="0">
                        <a:lnSpc>
                          <a:spcPct val="107000"/>
                        </a:lnSpc>
                      </a:pPr>
                      <a:r>
                        <a:rPr lang="es-CO" sz="1100" b="1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MAPA DE PROCESOS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es-CO" sz="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Código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es-CO" sz="800" b="1" cap="all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GE-FT-01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8644875"/>
                  </a:ext>
                </a:extLst>
              </a:tr>
              <a:tr h="17272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es-CO" sz="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Versión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es-CO" sz="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425230"/>
                  </a:ext>
                </a:extLst>
              </a:tr>
              <a:tr h="18415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es-CO" sz="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Vigencia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15/01/2025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3757872"/>
                  </a:ext>
                </a:extLst>
              </a:tr>
            </a:tbl>
          </a:graphicData>
        </a:graphic>
      </p:graphicFrame>
      <p:pic>
        <p:nvPicPr>
          <p:cNvPr id="3" name="3 Imagen">
            <a:extLst>
              <a:ext uri="{FF2B5EF4-FFF2-40B4-BE49-F238E27FC236}">
                <a16:creationId xmlns:a16="http://schemas.microsoft.com/office/drawing/2014/main" id="{39EB58BE-5A71-2A27-2875-1FD98A6272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630" y="346233"/>
            <a:ext cx="992188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14436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1412</TotalTime>
  <Words>198</Words>
  <Application>Microsoft Office PowerPoint</Application>
  <PresentationFormat>Presentación en pantalla (4:3)</PresentationFormat>
  <Paragraphs>38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Tahoma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CFCP</dc:creator>
  <cp:lastModifiedBy>user5647</cp:lastModifiedBy>
  <cp:revision>33</cp:revision>
  <dcterms:created xsi:type="dcterms:W3CDTF">2018-02-01T14:03:19Z</dcterms:created>
  <dcterms:modified xsi:type="dcterms:W3CDTF">2025-02-11T15:22:49Z</dcterms:modified>
</cp:coreProperties>
</file>